
<file path=[Content_Types].xml><?xml version="1.0" encoding="utf-8"?>
<Types xmlns="http://schemas.openxmlformats.org/package/2006/content-types">
  <Default ContentType="image/jpeg" Extension="jpg"/>
  <Default ContentType="application/vnd.openxmlformats-officedocument.spreadsheetml.sheet" Extension="xlsx"/>
  <Default ContentType="image/svg+xml" Extension="sv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themeOverride+xml" PartName="/ppt/theme/themeOverride1.xml"/>
  <Override ContentType="application/vnd.openxmlformats-officedocument.presentationml.slideMaster+xml" PartName="/ppt/slideMasters/slideMaster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ms-office.chartstyle+xml" PartName="/ppt/charts/style1.xml"/>
  <Override ContentType="application/vnd.ms-office.chartcolorstyle+xml" PartName="/ppt/charts/colors1.xml"/>
  <Override ContentType="application/vnd.openxmlformats-officedocument.presentationml.presProps+xml" PartName="/ppt/presProps1.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defaultTextStyle>
    <a:defPPr lvl="0">
      <a:defRPr lang="es-AR"/>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Series 1</c:v>
                </c:pt>
              </c:strCache>
            </c:strRef>
          </c:tx>
          <c:dPt>
            <c:idx val="0"/>
            <c:bubble3D val="0"/>
            <c:spPr>
              <a:solidFill>
                <a:srgbClr val="7030A0"/>
              </a:solidFill>
            </c:spPr>
            <c:extLst>
              <c:ext xmlns:c16="http://schemas.microsoft.com/office/drawing/2014/chart" uri="{C3380CC4-5D6E-409C-BE32-E72D297353CC}">
                <c16:uniqueId val="{00000004-BDDC-4021-AB7A-4193338B4927}"/>
              </c:ext>
            </c:extLst>
          </c:dPt>
          <c:dPt>
            <c:idx val="1"/>
            <c:bubble3D val="0"/>
            <c:spPr>
              <a:solidFill>
                <a:srgbClr val="FFC000"/>
              </a:solidFill>
            </c:spPr>
            <c:extLst>
              <c:ext xmlns:c16="http://schemas.microsoft.com/office/drawing/2014/chart" uri="{C3380CC4-5D6E-409C-BE32-E72D297353CC}">
                <c16:uniqueId val="{00000005-BDDC-4021-AB7A-4193338B4927}"/>
              </c:ext>
            </c:extLst>
          </c:dPt>
          <c:dPt>
            <c:idx val="2"/>
            <c:bubble3D val="0"/>
            <c:spPr>
              <a:solidFill>
                <a:schemeClr val="accent5"/>
              </a:solidFill>
            </c:spPr>
            <c:extLst>
              <c:ext xmlns:c16="http://schemas.microsoft.com/office/drawing/2014/chart" uri="{C3380CC4-5D6E-409C-BE32-E72D297353CC}">
                <c16:uniqueId val="{00000006-BDDC-4021-AB7A-4193338B4927}"/>
              </c:ext>
            </c:extLst>
          </c:dPt>
          <c:dPt>
            <c:idx val="3"/>
            <c:bubble3D val="0"/>
            <c:spPr>
              <a:solidFill>
                <a:schemeClr val="accent2"/>
              </a:solidFill>
            </c:spPr>
            <c:extLst>
              <c:ext xmlns:c16="http://schemas.microsoft.com/office/drawing/2014/chart" uri="{C3380CC4-5D6E-409C-BE32-E72D297353CC}">
                <c16:uniqueId val="{00000007-BDDC-4021-AB7A-4193338B4927}"/>
              </c:ext>
            </c:extLst>
          </c:dPt>
          <c:dLbls>
            <c:dLbl>
              <c:idx val="0"/>
              <c:layout>
                <c:manualLayout>
                  <c:x val="2.2012367249172656E-2"/>
                  <c:y val="5.5445146034061995E-3"/>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BDDC-4021-AB7A-4193338B4927}"/>
                </c:ext>
              </c:extLst>
            </c:dLbl>
            <c:dLbl>
              <c:idx val="1"/>
              <c:layout>
                <c:manualLayout>
                  <c:x val="2.442345738423695E-2"/>
                  <c:y val="2.5488164434335579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BDDC-4021-AB7A-4193338B4927}"/>
                </c:ext>
              </c:extLst>
            </c:dLbl>
            <c:spPr>
              <a:noFill/>
              <a:ln>
                <a:noFill/>
              </a:ln>
              <a:effectLst/>
            </c:spPr>
            <c:txPr>
              <a:bodyPr/>
              <a:lstStyle/>
              <a:p>
                <a:pPr>
                  <a:defRPr sz="2000"/>
                </a:pPr>
                <a:endParaRPr lang="es-AR"/>
              </a:p>
            </c:txPr>
            <c:showLegendKey val="0"/>
            <c:showVal val="1"/>
            <c:showCatName val="1"/>
            <c:showSerName val="0"/>
            <c:showPercent val="0"/>
            <c:showBubbleSize val="0"/>
            <c:separator> </c:separator>
            <c:showLeaderLines val="1"/>
            <c:extLst>
              <c:ext xmlns:c15="http://schemas.microsoft.com/office/drawing/2012/chart" uri="{CE6537A1-D6FC-4f65-9D91-7224C49458BB}"/>
            </c:extLst>
          </c:dLbls>
          <c:cat>
            <c:strRef>
              <c:f>Sheet1!$A$2:$A$3</c:f>
              <c:strCache>
                <c:ptCount val="2"/>
                <c:pt idx="0">
                  <c:v>Mujeres</c:v>
                </c:pt>
                <c:pt idx="1">
                  <c:v>Varones</c:v>
                </c:pt>
              </c:strCache>
            </c:strRef>
          </c:cat>
          <c:val>
            <c:numRef>
              <c:f>Sheet1!$B$2:$B$3</c:f>
              <c:numCache>
                <c:formatCode>0%</c:formatCode>
                <c:ptCount val="2"/>
                <c:pt idx="0">
                  <c:v>0.2</c:v>
                </c:pt>
                <c:pt idx="1">
                  <c:v>0.8</c:v>
                </c:pt>
              </c:numCache>
            </c:numRef>
          </c:val>
          <c:extLst>
            <c:ext xmlns:c16="http://schemas.microsoft.com/office/drawing/2014/chart" uri="{C3380CC4-5D6E-409C-BE32-E72D297353CC}">
              <c16:uniqueId val="{00000008-BDDC-4021-AB7A-4193338B4927}"/>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1800"/>
      </a:pPr>
      <a:endParaRPr lang="es-AR"/>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s-AR" sz="1200">
                <a:latin typeface="Arial" panose="020B0604020202020204" pitchFamily="34" charset="0"/>
                <a:cs typeface="Arial" panose="020B0604020202020204" pitchFamily="34" charset="0"/>
              </a:rPr>
              <a:t>Evolución del</a:t>
            </a:r>
            <a:r>
              <a:rPr lang="es-AR" sz="1200" baseline="0">
                <a:latin typeface="Arial" panose="020B0604020202020204" pitchFamily="34" charset="0"/>
                <a:cs typeface="Arial" panose="020B0604020202020204" pitchFamily="34" charset="0"/>
              </a:rPr>
              <a:t> ingreso de Mujeres en carreras de Ingeniería</a:t>
            </a:r>
            <a:endParaRPr lang="es-AR" sz="120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s-AR"/>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rgbClr val="00B050"/>
                </a:solidFill>
                <a:prstDash val="solid"/>
              </a:ln>
              <a:effectLst/>
            </c:spPr>
            <c:trendlineType val="linear"/>
            <c:dispRSqr val="0"/>
            <c:dispEq val="0"/>
          </c:trendline>
          <c:cat>
            <c:numRef>
              <c:f>Resumen!$G$12:$G$21</c:f>
              <c:numCache>
                <c:formatCode>General</c:formatCode>
                <c:ptCount val="10"/>
                <c:pt idx="0">
                  <c:v>2009</c:v>
                </c:pt>
                <c:pt idx="1">
                  <c:v>2010</c:v>
                </c:pt>
                <c:pt idx="2">
                  <c:v>2011</c:v>
                </c:pt>
                <c:pt idx="3">
                  <c:v>2012</c:v>
                </c:pt>
                <c:pt idx="4">
                  <c:v>2013</c:v>
                </c:pt>
                <c:pt idx="5">
                  <c:v>2014</c:v>
                </c:pt>
                <c:pt idx="6">
                  <c:v>2015</c:v>
                </c:pt>
                <c:pt idx="7">
                  <c:v>2016</c:v>
                </c:pt>
                <c:pt idx="8">
                  <c:v>2017</c:v>
                </c:pt>
                <c:pt idx="9">
                  <c:v>2018</c:v>
                </c:pt>
              </c:numCache>
            </c:numRef>
          </c:cat>
          <c:val>
            <c:numRef>
              <c:f>Resumen!$H$12:$H$21</c:f>
              <c:numCache>
                <c:formatCode>0%</c:formatCode>
                <c:ptCount val="10"/>
                <c:pt idx="0">
                  <c:v>0.18</c:v>
                </c:pt>
                <c:pt idx="1">
                  <c:v>0.18</c:v>
                </c:pt>
                <c:pt idx="2">
                  <c:v>0.18</c:v>
                </c:pt>
                <c:pt idx="3">
                  <c:v>0.16</c:v>
                </c:pt>
                <c:pt idx="4">
                  <c:v>0.19</c:v>
                </c:pt>
                <c:pt idx="5">
                  <c:v>0.21</c:v>
                </c:pt>
                <c:pt idx="6">
                  <c:v>0.17</c:v>
                </c:pt>
                <c:pt idx="7">
                  <c:v>0.19</c:v>
                </c:pt>
                <c:pt idx="8">
                  <c:v>0.19</c:v>
                </c:pt>
                <c:pt idx="9">
                  <c:v>0.2</c:v>
                </c:pt>
              </c:numCache>
            </c:numRef>
          </c:val>
          <c:smooth val="0"/>
          <c:extLst>
            <c:ext xmlns:c16="http://schemas.microsoft.com/office/drawing/2014/chart" uri="{C3380CC4-5D6E-409C-BE32-E72D297353CC}">
              <c16:uniqueId val="{00000001-6209-4D9C-BD95-E1F95F96E0E3}"/>
            </c:ext>
          </c:extLst>
        </c:ser>
        <c:dLbls>
          <c:showLegendKey val="0"/>
          <c:showVal val="0"/>
          <c:showCatName val="0"/>
          <c:showSerName val="0"/>
          <c:showPercent val="0"/>
          <c:showBubbleSize val="0"/>
        </c:dLbls>
        <c:marker val="1"/>
        <c:smooth val="0"/>
        <c:axId val="970267016"/>
        <c:axId val="970268656"/>
      </c:lineChart>
      <c:catAx>
        <c:axId val="970267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s-AR"/>
          </a:p>
        </c:txPr>
        <c:crossAx val="970268656"/>
        <c:crosses val="autoZero"/>
        <c:auto val="1"/>
        <c:lblAlgn val="ctr"/>
        <c:lblOffset val="100"/>
        <c:noMultiLvlLbl val="0"/>
      </c:catAx>
      <c:valAx>
        <c:axId val="970268656"/>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s-AR"/>
          </a:p>
        </c:txPr>
        <c:crossAx val="970267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D3966-9E03-4CEC-88FB-D83C91C4CA6A}" type="datetimeFigureOut">
              <a:rPr lang="es-AR" smtClean="0"/>
              <a:t>10/9/2020</a:t>
            </a:fld>
            <a:endParaRPr lang="es-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758E9-F4D8-4685-A463-DACAD5CB0D74}" type="slidenum">
              <a:rPr lang="es-AR" smtClean="0"/>
              <a:t>‹#›</a:t>
            </a:fld>
            <a:endParaRPr lang="es-AR"/>
          </a:p>
        </p:txBody>
      </p:sp>
    </p:spTree>
    <p:extLst>
      <p:ext uri="{BB962C8B-B14F-4D97-AF65-F5344CB8AC3E}">
        <p14:creationId xmlns:p14="http://schemas.microsoft.com/office/powerpoint/2010/main" val="413246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solidFill>
                  <a:srgbClr val="000000"/>
                </a:solidFill>
                <a:latin typeface="Lucida Grande"/>
              </a:rPr>
              <a:t>L</a:t>
            </a:r>
            <a:r>
              <a:rPr lang="es-AR" dirty="0">
                <a:solidFill>
                  <a:srgbClr val="800080"/>
                </a:solidFill>
                <a:latin typeface="&amp;quot"/>
              </a:rPr>
              <a:t>a ingeniería es clave en el desarrollo de un país. Los ingenieros se requieren en proyectos viales, hídricos, energéticos, informáticos, etc. La falta de personal técnico capacitado también es un freno para las inversiones</a:t>
            </a:r>
            <a:r>
              <a:rPr lang="es-AR" dirty="0">
                <a:solidFill>
                  <a:srgbClr val="000000"/>
                </a:solidFill>
                <a:latin typeface="Lucida Grande"/>
              </a:rPr>
              <a:t>”</a:t>
            </a:r>
            <a:endParaRPr lang="es-AR" dirty="0"/>
          </a:p>
          <a:p>
            <a:endParaRPr lang="es-AR" dirty="0"/>
          </a:p>
        </p:txBody>
      </p:sp>
      <p:sp>
        <p:nvSpPr>
          <p:cNvPr id="4" name="Slide Number Placeholder 3"/>
          <p:cNvSpPr>
            <a:spLocks noGrp="1"/>
          </p:cNvSpPr>
          <p:nvPr>
            <p:ph type="sldNum" sz="quarter" idx="5"/>
          </p:nvPr>
        </p:nvSpPr>
        <p:spPr/>
        <p:txBody>
          <a:bodyPr/>
          <a:lstStyle/>
          <a:p>
            <a:fld id="{D3B758E9-F4D8-4685-A463-DACAD5CB0D74}" type="slidenum">
              <a:rPr lang="es-AR" smtClean="0"/>
              <a:t>10</a:t>
            </a:fld>
            <a:endParaRPr lang="es-AR"/>
          </a:p>
        </p:txBody>
      </p:sp>
    </p:spTree>
    <p:extLst>
      <p:ext uri="{BB962C8B-B14F-4D97-AF65-F5344CB8AC3E}">
        <p14:creationId xmlns:p14="http://schemas.microsoft.com/office/powerpoint/2010/main" val="4035606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A8EF-B1C8-4C49-89E5-A6970F8030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AR"/>
          </a:p>
        </p:txBody>
      </p:sp>
      <p:sp>
        <p:nvSpPr>
          <p:cNvPr id="3" name="Subtitle 2">
            <a:extLst>
              <a:ext uri="{FF2B5EF4-FFF2-40B4-BE49-F238E27FC236}">
                <a16:creationId xmlns:a16="http://schemas.microsoft.com/office/drawing/2014/main" id="{597F17CD-5B28-4BAA-9060-3A8374DBD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AR"/>
          </a:p>
        </p:txBody>
      </p:sp>
      <p:sp>
        <p:nvSpPr>
          <p:cNvPr id="4" name="Date Placeholder 3">
            <a:extLst>
              <a:ext uri="{FF2B5EF4-FFF2-40B4-BE49-F238E27FC236}">
                <a16:creationId xmlns:a16="http://schemas.microsoft.com/office/drawing/2014/main" id="{9A127685-4129-43E7-8EDF-208E7878778D}"/>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4E654C14-0B0A-4374-B059-778C6C7008FB}"/>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E2E4C606-D971-4DEF-AB10-1F8E08DE5289}"/>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353173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F331-666D-4A48-990B-481E558E2A9D}"/>
              </a:ext>
            </a:extLst>
          </p:cNvPr>
          <p:cNvSpPr>
            <a:spLocks noGrp="1"/>
          </p:cNvSpPr>
          <p:nvPr>
            <p:ph type="title"/>
          </p:nvPr>
        </p:nvSpPr>
        <p:spPr/>
        <p:txBody>
          <a:bodyPr/>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23FFC585-BAE0-4470-84BC-D3C4AE4CCB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B42A0417-BFE2-4CB3-860F-A04B7B4DBC90}"/>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4C12BE74-B216-4F75-B010-E9463BFED33D}"/>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A1BEE397-A301-43D0-AB66-CD6694687A10}"/>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92980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D84977-946B-4EFE-821A-FCA883B838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AR"/>
          </a:p>
        </p:txBody>
      </p:sp>
      <p:sp>
        <p:nvSpPr>
          <p:cNvPr id="3" name="Vertical Text Placeholder 2">
            <a:extLst>
              <a:ext uri="{FF2B5EF4-FFF2-40B4-BE49-F238E27FC236}">
                <a16:creationId xmlns:a16="http://schemas.microsoft.com/office/drawing/2014/main" id="{84D0BA20-A844-45E0-AC8C-71E98ABBC9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D1D6BE80-C836-4EE1-B35F-4C178FDEA9B5}"/>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3EC3B7D3-1B7F-4998-9980-56C403AB4010}"/>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5B3F6319-5E84-41E1-959D-3471E77C1812}"/>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1091152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CF374-8DCD-466E-84B3-B0FEA2A78BDD}"/>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8200A1ED-B279-44A3-B4CC-4A281B59EB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A6979292-DC50-43C2-8871-1CF98B20B638}"/>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91F71AF4-F177-436E-A985-F264D63A1DFF}"/>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0091E7E1-80CF-4F1A-944E-B7EDBEB5C288}"/>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3005359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C775-4790-4672-B695-4B7DD32A0B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AR"/>
          </a:p>
        </p:txBody>
      </p:sp>
      <p:sp>
        <p:nvSpPr>
          <p:cNvPr id="3" name="Text Placeholder 2">
            <a:extLst>
              <a:ext uri="{FF2B5EF4-FFF2-40B4-BE49-F238E27FC236}">
                <a16:creationId xmlns:a16="http://schemas.microsoft.com/office/drawing/2014/main" id="{987B1921-7FB9-4440-AFD1-C83D8C8D0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94C649-FE79-4B69-B44E-B31446B8C36E}"/>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0F2E53CE-EFA9-4E14-A378-BB413844B4D9}"/>
              </a:ext>
            </a:extLst>
          </p:cNvPr>
          <p:cNvSpPr>
            <a:spLocks noGrp="1"/>
          </p:cNvSpPr>
          <p:nvPr>
            <p:ph type="ftr" sz="quarter" idx="11"/>
          </p:nvPr>
        </p:nvSpPr>
        <p:spPr/>
        <p:txBody>
          <a:bodyPr/>
          <a:lstStyle/>
          <a:p>
            <a:endParaRPr lang="es-AR"/>
          </a:p>
        </p:txBody>
      </p:sp>
      <p:sp>
        <p:nvSpPr>
          <p:cNvPr id="6" name="Slide Number Placeholder 5">
            <a:extLst>
              <a:ext uri="{FF2B5EF4-FFF2-40B4-BE49-F238E27FC236}">
                <a16:creationId xmlns:a16="http://schemas.microsoft.com/office/drawing/2014/main" id="{10F06B84-ACD8-419C-B2EE-C6C5745EF0F8}"/>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2111689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AE41-CE54-4761-8BCF-58E5F6FF5C94}"/>
              </a:ext>
            </a:extLst>
          </p:cNvPr>
          <p:cNvSpPr>
            <a:spLocks noGrp="1"/>
          </p:cNvSpPr>
          <p:nvPr>
            <p:ph type="title"/>
          </p:nvPr>
        </p:nvSpPr>
        <p:spPr/>
        <p:txBody>
          <a:bodyPr/>
          <a:lstStyle/>
          <a:p>
            <a:r>
              <a:rPr lang="en-US"/>
              <a:t>Click to edit Master title style</a:t>
            </a:r>
            <a:endParaRPr lang="es-AR"/>
          </a:p>
        </p:txBody>
      </p:sp>
      <p:sp>
        <p:nvSpPr>
          <p:cNvPr id="3" name="Content Placeholder 2">
            <a:extLst>
              <a:ext uri="{FF2B5EF4-FFF2-40B4-BE49-F238E27FC236}">
                <a16:creationId xmlns:a16="http://schemas.microsoft.com/office/drawing/2014/main" id="{52F61D26-FD28-444A-BF87-A68A2CA4E3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a:extLst>
              <a:ext uri="{FF2B5EF4-FFF2-40B4-BE49-F238E27FC236}">
                <a16:creationId xmlns:a16="http://schemas.microsoft.com/office/drawing/2014/main" id="{434FDC17-BA82-4C8A-92AA-61C5B0DD3C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Date Placeholder 4">
            <a:extLst>
              <a:ext uri="{FF2B5EF4-FFF2-40B4-BE49-F238E27FC236}">
                <a16:creationId xmlns:a16="http://schemas.microsoft.com/office/drawing/2014/main" id="{F35B6750-A937-4BC6-A58C-83244937CD34}"/>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6" name="Footer Placeholder 5">
            <a:extLst>
              <a:ext uri="{FF2B5EF4-FFF2-40B4-BE49-F238E27FC236}">
                <a16:creationId xmlns:a16="http://schemas.microsoft.com/office/drawing/2014/main" id="{9B648580-04C7-4221-9A22-7877A9CBBC38}"/>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023749C1-D1A6-4957-9BE5-CB9CF238A51A}"/>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2290939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8E3B-E262-4CA6-BC21-1E3AE7AB407E}"/>
              </a:ext>
            </a:extLst>
          </p:cNvPr>
          <p:cNvSpPr>
            <a:spLocks noGrp="1"/>
          </p:cNvSpPr>
          <p:nvPr>
            <p:ph type="title"/>
          </p:nvPr>
        </p:nvSpPr>
        <p:spPr>
          <a:xfrm>
            <a:off x="839788" y="365125"/>
            <a:ext cx="10515600" cy="1325563"/>
          </a:xfrm>
        </p:spPr>
        <p:txBody>
          <a:bodyPr/>
          <a:lstStyle/>
          <a:p>
            <a:r>
              <a:rPr lang="en-US"/>
              <a:t>Click to edit Master title style</a:t>
            </a:r>
            <a:endParaRPr lang="es-AR"/>
          </a:p>
        </p:txBody>
      </p:sp>
      <p:sp>
        <p:nvSpPr>
          <p:cNvPr id="3" name="Text Placeholder 2">
            <a:extLst>
              <a:ext uri="{FF2B5EF4-FFF2-40B4-BE49-F238E27FC236}">
                <a16:creationId xmlns:a16="http://schemas.microsoft.com/office/drawing/2014/main" id="{C0E330E0-BAA9-42BF-9EFF-56D3250AE4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7A63B2-E7F3-40A3-B422-3CFFDAA06F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a:extLst>
              <a:ext uri="{FF2B5EF4-FFF2-40B4-BE49-F238E27FC236}">
                <a16:creationId xmlns:a16="http://schemas.microsoft.com/office/drawing/2014/main" id="{A64F7435-C8FA-49AD-9931-AB44C4AD3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3B601-1D22-4235-AFFD-9ADF5CB315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a:extLst>
              <a:ext uri="{FF2B5EF4-FFF2-40B4-BE49-F238E27FC236}">
                <a16:creationId xmlns:a16="http://schemas.microsoft.com/office/drawing/2014/main" id="{ED6DCD0B-6669-4990-8F06-F818B2AA50C5}"/>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8" name="Footer Placeholder 7">
            <a:extLst>
              <a:ext uri="{FF2B5EF4-FFF2-40B4-BE49-F238E27FC236}">
                <a16:creationId xmlns:a16="http://schemas.microsoft.com/office/drawing/2014/main" id="{49F4AD9A-AD65-4C96-8DB7-32776FC7062B}"/>
              </a:ext>
            </a:extLst>
          </p:cNvPr>
          <p:cNvSpPr>
            <a:spLocks noGrp="1"/>
          </p:cNvSpPr>
          <p:nvPr>
            <p:ph type="ftr" sz="quarter" idx="11"/>
          </p:nvPr>
        </p:nvSpPr>
        <p:spPr/>
        <p:txBody>
          <a:bodyPr/>
          <a:lstStyle/>
          <a:p>
            <a:endParaRPr lang="es-AR"/>
          </a:p>
        </p:txBody>
      </p:sp>
      <p:sp>
        <p:nvSpPr>
          <p:cNvPr id="9" name="Slide Number Placeholder 8">
            <a:extLst>
              <a:ext uri="{FF2B5EF4-FFF2-40B4-BE49-F238E27FC236}">
                <a16:creationId xmlns:a16="http://schemas.microsoft.com/office/drawing/2014/main" id="{3E574035-6C94-49CF-A17B-268CA709E975}"/>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896454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04534-CEE0-478E-9C84-9ACBAAC31321}"/>
              </a:ext>
            </a:extLst>
          </p:cNvPr>
          <p:cNvSpPr>
            <a:spLocks noGrp="1"/>
          </p:cNvSpPr>
          <p:nvPr>
            <p:ph type="title"/>
          </p:nvPr>
        </p:nvSpPr>
        <p:spPr/>
        <p:txBody>
          <a:bodyPr/>
          <a:lstStyle/>
          <a:p>
            <a:r>
              <a:rPr lang="en-US"/>
              <a:t>Click to edit Master title style</a:t>
            </a:r>
            <a:endParaRPr lang="es-AR"/>
          </a:p>
        </p:txBody>
      </p:sp>
      <p:sp>
        <p:nvSpPr>
          <p:cNvPr id="3" name="Date Placeholder 2">
            <a:extLst>
              <a:ext uri="{FF2B5EF4-FFF2-40B4-BE49-F238E27FC236}">
                <a16:creationId xmlns:a16="http://schemas.microsoft.com/office/drawing/2014/main" id="{BD72DB86-148F-48CE-96E8-B881A5C95AB9}"/>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4" name="Footer Placeholder 3">
            <a:extLst>
              <a:ext uri="{FF2B5EF4-FFF2-40B4-BE49-F238E27FC236}">
                <a16:creationId xmlns:a16="http://schemas.microsoft.com/office/drawing/2014/main" id="{012F859B-15CD-4B3C-A8F3-0432965DE1DE}"/>
              </a:ext>
            </a:extLst>
          </p:cNvPr>
          <p:cNvSpPr>
            <a:spLocks noGrp="1"/>
          </p:cNvSpPr>
          <p:nvPr>
            <p:ph type="ftr" sz="quarter" idx="11"/>
          </p:nvPr>
        </p:nvSpPr>
        <p:spPr/>
        <p:txBody>
          <a:bodyPr/>
          <a:lstStyle/>
          <a:p>
            <a:endParaRPr lang="es-AR"/>
          </a:p>
        </p:txBody>
      </p:sp>
      <p:sp>
        <p:nvSpPr>
          <p:cNvPr id="5" name="Slide Number Placeholder 4">
            <a:extLst>
              <a:ext uri="{FF2B5EF4-FFF2-40B4-BE49-F238E27FC236}">
                <a16:creationId xmlns:a16="http://schemas.microsoft.com/office/drawing/2014/main" id="{5EF495B1-82EF-4590-A5A1-24B8AFD93EE3}"/>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1802343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B9D91-7A0E-4628-A3AC-676C8F215A34}"/>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3" name="Footer Placeholder 2">
            <a:extLst>
              <a:ext uri="{FF2B5EF4-FFF2-40B4-BE49-F238E27FC236}">
                <a16:creationId xmlns:a16="http://schemas.microsoft.com/office/drawing/2014/main" id="{16E1E242-A992-4EDE-9A8A-6792CFB616BC}"/>
              </a:ext>
            </a:extLst>
          </p:cNvPr>
          <p:cNvSpPr>
            <a:spLocks noGrp="1"/>
          </p:cNvSpPr>
          <p:nvPr>
            <p:ph type="ftr" sz="quarter" idx="11"/>
          </p:nvPr>
        </p:nvSpPr>
        <p:spPr/>
        <p:txBody>
          <a:bodyPr/>
          <a:lstStyle/>
          <a:p>
            <a:endParaRPr lang="es-AR"/>
          </a:p>
        </p:txBody>
      </p:sp>
      <p:sp>
        <p:nvSpPr>
          <p:cNvPr id="4" name="Slide Number Placeholder 3">
            <a:extLst>
              <a:ext uri="{FF2B5EF4-FFF2-40B4-BE49-F238E27FC236}">
                <a16:creationId xmlns:a16="http://schemas.microsoft.com/office/drawing/2014/main" id="{B260D652-232D-48EA-ABD1-2715EB093932}"/>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711383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504A1-8908-477D-A62E-6AD787AB2E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Content Placeholder 2">
            <a:extLst>
              <a:ext uri="{FF2B5EF4-FFF2-40B4-BE49-F238E27FC236}">
                <a16:creationId xmlns:a16="http://schemas.microsoft.com/office/drawing/2014/main" id="{63E52CC8-904B-4A93-B96E-123C92F24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a:extLst>
              <a:ext uri="{FF2B5EF4-FFF2-40B4-BE49-F238E27FC236}">
                <a16:creationId xmlns:a16="http://schemas.microsoft.com/office/drawing/2014/main" id="{7F149BB5-6E73-452F-8AC2-A6BE67E76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B12417-622C-42EA-9897-8A1FC1D6385B}"/>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6" name="Footer Placeholder 5">
            <a:extLst>
              <a:ext uri="{FF2B5EF4-FFF2-40B4-BE49-F238E27FC236}">
                <a16:creationId xmlns:a16="http://schemas.microsoft.com/office/drawing/2014/main" id="{CD8FB526-F1EF-42C9-8F76-589BE8CE03FC}"/>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DD7700C5-DBC4-4FFE-BDB5-1D6E2E0F6986}"/>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2921292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FE3F-2BDC-4E97-9AFC-B7A5698066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AR"/>
          </a:p>
        </p:txBody>
      </p:sp>
      <p:sp>
        <p:nvSpPr>
          <p:cNvPr id="3" name="Picture Placeholder 2">
            <a:extLst>
              <a:ext uri="{FF2B5EF4-FFF2-40B4-BE49-F238E27FC236}">
                <a16:creationId xmlns:a16="http://schemas.microsoft.com/office/drawing/2014/main" id="{010A6492-158F-4BDC-BFD1-38669789D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Text Placeholder 3">
            <a:extLst>
              <a:ext uri="{FF2B5EF4-FFF2-40B4-BE49-F238E27FC236}">
                <a16:creationId xmlns:a16="http://schemas.microsoft.com/office/drawing/2014/main" id="{D570C49E-67F0-44AB-AF0C-A8D80F9A3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992370-C5FC-4CDE-94C0-74517D37F66D}"/>
              </a:ext>
            </a:extLst>
          </p:cNvPr>
          <p:cNvSpPr>
            <a:spLocks noGrp="1"/>
          </p:cNvSpPr>
          <p:nvPr>
            <p:ph type="dt" sz="half" idx="10"/>
          </p:nvPr>
        </p:nvSpPr>
        <p:spPr/>
        <p:txBody>
          <a:bodyPr/>
          <a:lstStyle/>
          <a:p>
            <a:fld id="{1E0D0EA3-8497-4A71-801F-0C5DE97F5833}" type="datetimeFigureOut">
              <a:rPr lang="es-AR" smtClean="0"/>
              <a:t>10/9/2020</a:t>
            </a:fld>
            <a:endParaRPr lang="es-AR"/>
          </a:p>
        </p:txBody>
      </p:sp>
      <p:sp>
        <p:nvSpPr>
          <p:cNvPr id="6" name="Footer Placeholder 5">
            <a:extLst>
              <a:ext uri="{FF2B5EF4-FFF2-40B4-BE49-F238E27FC236}">
                <a16:creationId xmlns:a16="http://schemas.microsoft.com/office/drawing/2014/main" id="{08C8C244-BC96-469E-A549-1A6D88CC0B58}"/>
              </a:ext>
            </a:extLst>
          </p:cNvPr>
          <p:cNvSpPr>
            <a:spLocks noGrp="1"/>
          </p:cNvSpPr>
          <p:nvPr>
            <p:ph type="ftr" sz="quarter" idx="11"/>
          </p:nvPr>
        </p:nvSpPr>
        <p:spPr/>
        <p:txBody>
          <a:bodyPr/>
          <a:lstStyle/>
          <a:p>
            <a:endParaRPr lang="es-AR"/>
          </a:p>
        </p:txBody>
      </p:sp>
      <p:sp>
        <p:nvSpPr>
          <p:cNvPr id="7" name="Slide Number Placeholder 6">
            <a:extLst>
              <a:ext uri="{FF2B5EF4-FFF2-40B4-BE49-F238E27FC236}">
                <a16:creationId xmlns:a16="http://schemas.microsoft.com/office/drawing/2014/main" id="{0A36D292-0D47-45F1-9A86-F772D6C4F084}"/>
              </a:ext>
            </a:extLst>
          </p:cNvPr>
          <p:cNvSpPr>
            <a:spLocks noGrp="1"/>
          </p:cNvSpPr>
          <p:nvPr>
            <p:ph type="sldNum" sz="quarter" idx="12"/>
          </p:nvPr>
        </p:nvSpPr>
        <p:spPr/>
        <p:txBody>
          <a:bodyPr/>
          <a:lstStyle/>
          <a:p>
            <a:fld id="{638F8DE4-7AF0-4AD5-82D1-8A67CFF4362D}" type="slidenum">
              <a:rPr lang="es-AR" smtClean="0"/>
              <a:t>‹#›</a:t>
            </a:fld>
            <a:endParaRPr lang="es-AR"/>
          </a:p>
        </p:txBody>
      </p:sp>
    </p:spTree>
    <p:extLst>
      <p:ext uri="{BB962C8B-B14F-4D97-AF65-F5344CB8AC3E}">
        <p14:creationId xmlns:p14="http://schemas.microsoft.com/office/powerpoint/2010/main" val="748691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3A25BC-5276-41F1-A453-7195918D1B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a:extLst>
              <a:ext uri="{FF2B5EF4-FFF2-40B4-BE49-F238E27FC236}">
                <a16:creationId xmlns:a16="http://schemas.microsoft.com/office/drawing/2014/main" id="{3528A113-1052-4C86-BBAF-47A497CC1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a:extLst>
              <a:ext uri="{FF2B5EF4-FFF2-40B4-BE49-F238E27FC236}">
                <a16:creationId xmlns:a16="http://schemas.microsoft.com/office/drawing/2014/main" id="{BFFAF6A2-04ED-4CCB-8804-5E9216584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0D0EA3-8497-4A71-801F-0C5DE97F5833}" type="datetimeFigureOut">
              <a:rPr lang="es-AR" smtClean="0"/>
              <a:t>10/9/2020</a:t>
            </a:fld>
            <a:endParaRPr lang="es-AR"/>
          </a:p>
        </p:txBody>
      </p:sp>
      <p:sp>
        <p:nvSpPr>
          <p:cNvPr id="5" name="Footer Placeholder 4">
            <a:extLst>
              <a:ext uri="{FF2B5EF4-FFF2-40B4-BE49-F238E27FC236}">
                <a16:creationId xmlns:a16="http://schemas.microsoft.com/office/drawing/2014/main" id="{7AAFDFBE-868A-416B-9417-0A12DD33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a:extLst>
              <a:ext uri="{FF2B5EF4-FFF2-40B4-BE49-F238E27FC236}">
                <a16:creationId xmlns:a16="http://schemas.microsoft.com/office/drawing/2014/main" id="{D9EBE0D2-36A2-43C5-A599-FB46E24FCA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F8DE4-7AF0-4AD5-82D1-8A67CFF4362D}" type="slidenum">
              <a:rPr lang="es-AR" smtClean="0"/>
              <a:t>‹#›</a:t>
            </a:fld>
            <a:endParaRPr lang="es-AR"/>
          </a:p>
        </p:txBody>
      </p:sp>
    </p:spTree>
    <p:extLst>
      <p:ext uri="{BB962C8B-B14F-4D97-AF65-F5344CB8AC3E}">
        <p14:creationId xmlns:p14="http://schemas.microsoft.com/office/powerpoint/2010/main" val="507396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3.sv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8.sv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chart" Target="../charts/chart2.xml"/><Relationship Id="rId4" Type="http://schemas.openxmlformats.org/officeDocument/2006/relationships/image" Target="../media/image36.svg"/><Relationship Id="rId9" Type="http://schemas.openxmlformats.org/officeDocument/2006/relationships/image" Target="../media/image41.svg"/><Relationship Id="rId14" Type="http://schemas.openxmlformats.org/officeDocument/2006/relationships/image" Target="../media/image45.svg"/></Relationships>
</file>

<file path=ppt/slides/_rels/slide1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Compressed-People-At-Work_SWE_Talent-Pulse-Report.pdf" TargetMode="Externa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hyperlink" Target="https://confedi.org.ar/destacados/mujeres-en-ingenieria/" TargetMode="Externa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hyperlink" Target="https://confedi.org.ar/destacados/mujeres-en-ingenieria/" TargetMode="External"/><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6.sv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erson working on a table">
            <a:extLst>
              <a:ext uri="{FF2B5EF4-FFF2-40B4-BE49-F238E27FC236}">
                <a16:creationId xmlns:a16="http://schemas.microsoft.com/office/drawing/2014/main" id="{CE47C9E4-AEC3-45BC-976E-BCE150305F1F}"/>
              </a:ext>
            </a:extLst>
          </p:cNvPr>
          <p:cNvPicPr>
            <a:picLocks noChangeAspect="1"/>
          </p:cNvPicPr>
          <p:nvPr/>
        </p:nvPicPr>
        <p:blipFill>
          <a:blip r:embed="rId2"/>
          <a:stretch>
            <a:fillRect/>
          </a:stretch>
        </p:blipFill>
        <p:spPr>
          <a:xfrm>
            <a:off x="0" y="12961"/>
            <a:ext cx="12192000" cy="6832077"/>
          </a:xfrm>
          <a:prstGeom prst="rect">
            <a:avLst/>
          </a:prstGeom>
        </p:spPr>
      </p:pic>
      <p:sp>
        <p:nvSpPr>
          <p:cNvPr id="4" name="Title 1">
            <a:extLst>
              <a:ext uri="{FF2B5EF4-FFF2-40B4-BE49-F238E27FC236}">
                <a16:creationId xmlns:a16="http://schemas.microsoft.com/office/drawing/2014/main" id="{2F2657A8-F282-4CAF-B1D3-E0FB5131B168}"/>
              </a:ext>
            </a:extLst>
          </p:cNvPr>
          <p:cNvSpPr txBox="1">
            <a:spLocks/>
          </p:cNvSpPr>
          <p:nvPr/>
        </p:nvSpPr>
        <p:spPr>
          <a:xfrm>
            <a:off x="362744" y="-145998"/>
            <a:ext cx="6847676" cy="28072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sz="3200" b="1" dirty="0">
                <a:solidFill>
                  <a:srgbClr val="002060"/>
                </a:solidFill>
                <a:latin typeface="Arial" panose="020B0604020202020204" pitchFamily="34" charset="0"/>
                <a:cs typeface="Arial" panose="020B0604020202020204" pitchFamily="34" charset="0"/>
              </a:rPr>
              <a:t>Mujeres en la Ingeniería</a:t>
            </a:r>
          </a:p>
        </p:txBody>
      </p:sp>
      <p:sp>
        <p:nvSpPr>
          <p:cNvPr id="5" name="Subtitle 2">
            <a:extLst>
              <a:ext uri="{FF2B5EF4-FFF2-40B4-BE49-F238E27FC236}">
                <a16:creationId xmlns:a16="http://schemas.microsoft.com/office/drawing/2014/main" id="{E9D2EB3E-2408-47DA-826B-101DE625E4EF}"/>
              </a:ext>
            </a:extLst>
          </p:cNvPr>
          <p:cNvSpPr txBox="1">
            <a:spLocks/>
          </p:cNvSpPr>
          <p:nvPr/>
        </p:nvSpPr>
        <p:spPr>
          <a:xfrm>
            <a:off x="325796" y="5248588"/>
            <a:ext cx="3107365" cy="369332"/>
          </a:xfrm>
          <a:prstGeom prst="rect">
            <a:avLst/>
          </a:prstGeom>
          <a:solidFill>
            <a:schemeClr val="bg1">
              <a:lumMod val="85000"/>
            </a:schemeClr>
          </a:solidFill>
        </p:spPr>
        <p:txBody>
          <a:bodyPr vert="horz" lIns="91440" tIns="45720" rIns="91440" bIns="45720" rtlCol="0">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b="1" dirty="0">
                <a:solidFill>
                  <a:srgbClr val="002060"/>
                </a:solidFill>
                <a:latin typeface="Arial" panose="020B0604020202020204" pitchFamily="34" charset="0"/>
                <a:cs typeface="Arial" panose="020B0604020202020204" pitchFamily="34" charset="0"/>
              </a:rPr>
              <a:t>Ing. Cristina Nieto Cano</a:t>
            </a: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p:txBody>
      </p:sp>
      <p:pic>
        <p:nvPicPr>
          <p:cNvPr id="6" name="Picture 4">
            <a:extLst>
              <a:ext uri="{FF2B5EF4-FFF2-40B4-BE49-F238E27FC236}">
                <a16:creationId xmlns:a16="http://schemas.microsoft.com/office/drawing/2014/main" id="{A56A71B3-5325-4F95-8247-D02B6693CBD2}"/>
              </a:ext>
            </a:extLst>
          </p:cNvPr>
          <p:cNvPicPr>
            <a:picLocks noChangeAspect="1" noChangeArrowheads="1"/>
          </p:cNvPicPr>
          <p:nvPr/>
        </p:nvPicPr>
        <p:blipFill>
          <a:blip r:embed="rId3" cstate="print"/>
          <a:srcRect l="75551"/>
          <a:stretch>
            <a:fillRect/>
          </a:stretch>
        </p:blipFill>
        <p:spPr bwMode="auto">
          <a:xfrm>
            <a:off x="664168" y="927670"/>
            <a:ext cx="720080" cy="1051074"/>
          </a:xfrm>
          <a:prstGeom prst="rect">
            <a:avLst/>
          </a:prstGeom>
          <a:noFill/>
          <a:ln w="9525">
            <a:noFill/>
            <a:miter lim="800000"/>
            <a:headEnd/>
            <a:tailEnd/>
          </a:ln>
        </p:spPr>
      </p:pic>
      <p:sp>
        <p:nvSpPr>
          <p:cNvPr id="7" name="TextBox 6">
            <a:extLst>
              <a:ext uri="{FF2B5EF4-FFF2-40B4-BE49-F238E27FC236}">
                <a16:creationId xmlns:a16="http://schemas.microsoft.com/office/drawing/2014/main" id="{7F806FEB-D908-4A6C-ABB0-15537D46C2D1}"/>
              </a:ext>
            </a:extLst>
          </p:cNvPr>
          <p:cNvSpPr txBox="1"/>
          <p:nvPr/>
        </p:nvSpPr>
        <p:spPr>
          <a:xfrm flipH="1">
            <a:off x="1384248" y="1609412"/>
            <a:ext cx="7692268" cy="369332"/>
          </a:xfrm>
          <a:prstGeom prst="rect">
            <a:avLst/>
          </a:prstGeom>
          <a:noFill/>
        </p:spPr>
        <p:txBody>
          <a:bodyPr wrap="square" rtlCol="0">
            <a:spAutoFit/>
          </a:bodyPr>
          <a:lstStyle/>
          <a:p>
            <a:r>
              <a:rPr lang="es-AR" dirty="0">
                <a:solidFill>
                  <a:srgbClr val="002060"/>
                </a:solidFill>
                <a:latin typeface="Arial" panose="020B0604020202020204" pitchFamily="34" charset="0"/>
                <a:cs typeface="Arial" panose="020B0604020202020204" pitchFamily="34" charset="0"/>
              </a:rPr>
              <a:t>EXPO Futuro</a:t>
            </a:r>
          </a:p>
        </p:txBody>
      </p:sp>
      <p:sp>
        <p:nvSpPr>
          <p:cNvPr id="9" name="TextBox 8">
            <a:extLst>
              <a:ext uri="{FF2B5EF4-FFF2-40B4-BE49-F238E27FC236}">
                <a16:creationId xmlns:a16="http://schemas.microsoft.com/office/drawing/2014/main" id="{9F32323E-8701-4C78-AFF3-6A8644D41C84}"/>
              </a:ext>
            </a:extLst>
          </p:cNvPr>
          <p:cNvSpPr txBox="1"/>
          <p:nvPr/>
        </p:nvSpPr>
        <p:spPr>
          <a:xfrm>
            <a:off x="4286863" y="5646322"/>
            <a:ext cx="6174658" cy="923330"/>
          </a:xfrm>
          <a:prstGeom prst="rect">
            <a:avLst/>
          </a:prstGeom>
          <a:noFill/>
        </p:spPr>
        <p:txBody>
          <a:bodyPr wrap="square">
            <a:spAutoFit/>
          </a:bodyPr>
          <a:lstStyle/>
          <a:p>
            <a:pPr algn="l"/>
            <a:endParaRPr lang="es-AR" dirty="0">
              <a:solidFill>
                <a:srgbClr val="002060"/>
              </a:solidFill>
              <a:latin typeface="Arial" panose="020B0604020202020204" pitchFamily="34" charset="0"/>
              <a:cs typeface="Arial" panose="020B0604020202020204" pitchFamily="34" charset="0"/>
            </a:endParaRPr>
          </a:p>
          <a:p>
            <a:pPr algn="l"/>
            <a:r>
              <a:rPr lang="es-AR" dirty="0">
                <a:solidFill>
                  <a:srgbClr val="002060"/>
                </a:solidFill>
                <a:latin typeface="Arial" panose="020B0604020202020204" pitchFamily="34" charset="0"/>
                <a:cs typeface="Arial" panose="020B0604020202020204" pitchFamily="34" charset="0"/>
              </a:rPr>
              <a:t>10/09/2020</a:t>
            </a:r>
          </a:p>
          <a:p>
            <a:pPr algn="l"/>
            <a:r>
              <a:rPr lang="es-AR" dirty="0">
                <a:solidFill>
                  <a:srgbClr val="002060"/>
                </a:solidFill>
                <a:latin typeface="Arial" panose="020B0604020202020204" pitchFamily="34" charset="0"/>
                <a:cs typeface="Arial" panose="020B0604020202020204" pitchFamily="34" charset="0"/>
              </a:rPr>
              <a:t>La Rioja, Argentina</a:t>
            </a:r>
          </a:p>
        </p:txBody>
      </p:sp>
      <p:pic>
        <p:nvPicPr>
          <p:cNvPr id="3" name="Picture 2">
            <a:extLst>
              <a:ext uri="{FF2B5EF4-FFF2-40B4-BE49-F238E27FC236}">
                <a16:creationId xmlns:a16="http://schemas.microsoft.com/office/drawing/2014/main" id="{B04A1FFC-6049-4754-BA97-BC2312B6FDF3}"/>
              </a:ext>
            </a:extLst>
          </p:cNvPr>
          <p:cNvPicPr>
            <a:picLocks noChangeAspect="1"/>
          </p:cNvPicPr>
          <p:nvPr/>
        </p:nvPicPr>
        <p:blipFill>
          <a:blip r:embed="rId4"/>
          <a:stretch>
            <a:fillRect/>
          </a:stretch>
        </p:blipFill>
        <p:spPr>
          <a:xfrm>
            <a:off x="3916240" y="2696417"/>
            <a:ext cx="2781366" cy="2679515"/>
          </a:xfrm>
          <a:prstGeom prst="ellipse">
            <a:avLst/>
          </a:prstGeom>
          <a:ln>
            <a:noFill/>
          </a:ln>
          <a:effectLst>
            <a:softEdge rad="112500"/>
          </a:effectLst>
        </p:spPr>
      </p:pic>
      <p:pic>
        <p:nvPicPr>
          <p:cNvPr id="10" name="Picture 9">
            <a:extLst>
              <a:ext uri="{FF2B5EF4-FFF2-40B4-BE49-F238E27FC236}">
                <a16:creationId xmlns:a16="http://schemas.microsoft.com/office/drawing/2014/main" id="{6B2ED80E-18A2-44FC-B918-0006204AB7B5}"/>
              </a:ext>
            </a:extLst>
          </p:cNvPr>
          <p:cNvPicPr>
            <a:picLocks noChangeAspect="1"/>
          </p:cNvPicPr>
          <p:nvPr/>
        </p:nvPicPr>
        <p:blipFill>
          <a:blip r:embed="rId5"/>
          <a:stretch>
            <a:fillRect/>
          </a:stretch>
        </p:blipFill>
        <p:spPr>
          <a:xfrm>
            <a:off x="701925" y="2895487"/>
            <a:ext cx="2318982" cy="2316009"/>
          </a:xfrm>
          <a:prstGeom prst="ellipse">
            <a:avLst/>
          </a:prstGeom>
          <a:ln>
            <a:noFill/>
          </a:ln>
          <a:effectLst>
            <a:softEdge rad="112500"/>
          </a:effectLst>
        </p:spPr>
      </p:pic>
      <p:pic>
        <p:nvPicPr>
          <p:cNvPr id="11" name="Picture 10">
            <a:extLst>
              <a:ext uri="{FF2B5EF4-FFF2-40B4-BE49-F238E27FC236}">
                <a16:creationId xmlns:a16="http://schemas.microsoft.com/office/drawing/2014/main" id="{47696D82-F11A-470A-9CC1-094EA19C554F}"/>
              </a:ext>
            </a:extLst>
          </p:cNvPr>
          <p:cNvPicPr>
            <a:picLocks noChangeAspect="1"/>
          </p:cNvPicPr>
          <p:nvPr/>
        </p:nvPicPr>
        <p:blipFill>
          <a:blip r:embed="rId6"/>
          <a:stretch>
            <a:fillRect/>
          </a:stretch>
        </p:blipFill>
        <p:spPr>
          <a:xfrm>
            <a:off x="7087550" y="2820169"/>
            <a:ext cx="2318982" cy="2555763"/>
          </a:xfrm>
          <a:prstGeom prst="ellipse">
            <a:avLst/>
          </a:prstGeom>
          <a:ln>
            <a:noFill/>
          </a:ln>
          <a:effectLst>
            <a:softEdge rad="112500"/>
          </a:effectLst>
        </p:spPr>
      </p:pic>
      <p:sp>
        <p:nvSpPr>
          <p:cNvPr id="15" name="Subtitle 2">
            <a:extLst>
              <a:ext uri="{FF2B5EF4-FFF2-40B4-BE49-F238E27FC236}">
                <a16:creationId xmlns:a16="http://schemas.microsoft.com/office/drawing/2014/main" id="{284C4143-3B27-42F3-884E-AF50B875D284}"/>
              </a:ext>
            </a:extLst>
          </p:cNvPr>
          <p:cNvSpPr txBox="1">
            <a:spLocks/>
          </p:cNvSpPr>
          <p:nvPr/>
        </p:nvSpPr>
        <p:spPr>
          <a:xfrm>
            <a:off x="3676699" y="5246208"/>
            <a:ext cx="3107365" cy="369332"/>
          </a:xfrm>
          <a:prstGeom prst="rect">
            <a:avLst/>
          </a:prstGeom>
          <a:solidFill>
            <a:schemeClr val="bg1">
              <a:lumMod val="85000"/>
            </a:schemeClr>
          </a:solidFill>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b="1" dirty="0">
                <a:solidFill>
                  <a:srgbClr val="002060"/>
                </a:solidFill>
                <a:latin typeface="Arial" panose="020B0604020202020204" pitchFamily="34" charset="0"/>
                <a:cs typeface="Arial" panose="020B0604020202020204" pitchFamily="34" charset="0"/>
              </a:rPr>
              <a:t>Ing. Agustina Romero</a:t>
            </a: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p:txBody>
      </p:sp>
      <p:sp>
        <p:nvSpPr>
          <p:cNvPr id="17" name="Subtitle 2">
            <a:extLst>
              <a:ext uri="{FF2B5EF4-FFF2-40B4-BE49-F238E27FC236}">
                <a16:creationId xmlns:a16="http://schemas.microsoft.com/office/drawing/2014/main" id="{C7465D4F-6415-4972-8647-FF63C2E7C7C9}"/>
              </a:ext>
            </a:extLst>
          </p:cNvPr>
          <p:cNvSpPr txBox="1">
            <a:spLocks/>
          </p:cNvSpPr>
          <p:nvPr/>
        </p:nvSpPr>
        <p:spPr>
          <a:xfrm>
            <a:off x="7027602" y="5211496"/>
            <a:ext cx="3107365" cy="369332"/>
          </a:xfrm>
          <a:prstGeom prst="rect">
            <a:avLst/>
          </a:prstGeom>
          <a:solidFill>
            <a:schemeClr val="bg1">
              <a:lumMod val="85000"/>
            </a:schemeClr>
          </a:solidFill>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b="1" dirty="0">
                <a:solidFill>
                  <a:srgbClr val="002060"/>
                </a:solidFill>
                <a:latin typeface="Arial" panose="020B0604020202020204" pitchFamily="34" charset="0"/>
                <a:cs typeface="Arial" panose="020B0604020202020204" pitchFamily="34" charset="0"/>
              </a:rPr>
              <a:t>Ing. Perla Carrizo</a:t>
            </a: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a:p>
            <a:endParaRPr lang="es-AR"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13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E6EC7-96DA-4429-8970-F5BE55915B0C}"/>
              </a:ext>
            </a:extLst>
          </p:cNvPr>
          <p:cNvSpPr/>
          <p:nvPr/>
        </p:nvSpPr>
        <p:spPr>
          <a:xfrm>
            <a:off x="615870" y="814218"/>
            <a:ext cx="5348748" cy="1358898"/>
          </a:xfrm>
          <a:prstGeom prst="rect">
            <a:avLst/>
          </a:prstGeom>
        </p:spPr>
        <p:txBody>
          <a:bodyPr wrap="square">
            <a:spAutoFit/>
          </a:bodyPr>
          <a:lstStyle/>
          <a:p>
            <a:pPr>
              <a:lnSpc>
                <a:spcPct val="107000"/>
              </a:lnSpc>
              <a:spcAft>
                <a:spcPts val="800"/>
              </a:spcAft>
              <a:tabLst>
                <a:tab pos="868680" algn="l"/>
              </a:tabLst>
            </a:pP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Los países necesitan recursos humanos para el desarrollo y los </a:t>
            </a:r>
            <a:r>
              <a:rPr lang="es-AR" u="sng" dirty="0">
                <a:solidFill>
                  <a:srgbClr val="002060"/>
                </a:solidFill>
                <a:latin typeface="Arial" panose="020B0604020202020204" pitchFamily="34" charset="0"/>
                <a:ea typeface="Calibri" panose="020F0502020204030204" pitchFamily="34" charset="0"/>
                <a:cs typeface="Times New Roman" panose="02020603050405020304" pitchFamily="18" charset="0"/>
              </a:rPr>
              <a:t>ingenieros son clave</a:t>
            </a: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 para este desarrollo. </a:t>
            </a:r>
          </a:p>
          <a:p>
            <a:pPr>
              <a:lnSpc>
                <a:spcPct val="107000"/>
              </a:lnSpc>
              <a:spcAft>
                <a:spcPts val="800"/>
              </a:spcAft>
              <a:tabLst>
                <a:tab pos="868680" algn="l"/>
              </a:tabLst>
            </a:pP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Los países desarrollados producen, por año: </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a:t>
            </a:r>
          </a:p>
        </p:txBody>
      </p:sp>
      <p:pic>
        <p:nvPicPr>
          <p:cNvPr id="7" name="Picture 6" descr="Engineer programming robot in robotics research facility">
            <a:extLst>
              <a:ext uri="{FF2B5EF4-FFF2-40B4-BE49-F238E27FC236}">
                <a16:creationId xmlns:a16="http://schemas.microsoft.com/office/drawing/2014/main" id="{3342220E-0E96-4E53-B127-5FB14EA3DEBB}"/>
              </a:ext>
            </a:extLst>
          </p:cNvPr>
          <p:cNvPicPr>
            <a:picLocks noChangeAspect="1"/>
          </p:cNvPicPr>
          <p:nvPr/>
        </p:nvPicPr>
        <p:blipFill>
          <a:blip r:embed="rId3"/>
          <a:stretch>
            <a:fillRect/>
          </a:stretch>
        </p:blipFill>
        <p:spPr>
          <a:xfrm>
            <a:off x="6500167" y="1088707"/>
            <a:ext cx="5155136" cy="5472918"/>
          </a:xfrm>
          <a:prstGeom prst="rect">
            <a:avLst/>
          </a:prstGeom>
        </p:spPr>
      </p:pic>
      <p:pic>
        <p:nvPicPr>
          <p:cNvPr id="12" name="Picture 11">
            <a:extLst>
              <a:ext uri="{FF2B5EF4-FFF2-40B4-BE49-F238E27FC236}">
                <a16:creationId xmlns:a16="http://schemas.microsoft.com/office/drawing/2014/main" id="{928FB6C7-520B-49AC-9E48-81CD3DDD5BB7}"/>
              </a:ext>
            </a:extLst>
          </p:cNvPr>
          <p:cNvPicPr>
            <a:picLocks noChangeAspect="1"/>
          </p:cNvPicPr>
          <p:nvPr/>
        </p:nvPicPr>
        <p:blipFill>
          <a:blip r:embed="rId4"/>
          <a:stretch>
            <a:fillRect/>
          </a:stretch>
        </p:blipFill>
        <p:spPr>
          <a:xfrm>
            <a:off x="545554" y="2471848"/>
            <a:ext cx="559263" cy="372842"/>
          </a:xfrm>
          <a:prstGeom prst="rect">
            <a:avLst/>
          </a:prstGeom>
        </p:spPr>
      </p:pic>
      <p:pic>
        <p:nvPicPr>
          <p:cNvPr id="13" name="Picture 12">
            <a:extLst>
              <a:ext uri="{FF2B5EF4-FFF2-40B4-BE49-F238E27FC236}">
                <a16:creationId xmlns:a16="http://schemas.microsoft.com/office/drawing/2014/main" id="{3A694826-CE65-4C1B-B061-CBC6CD07AE73}"/>
              </a:ext>
            </a:extLst>
          </p:cNvPr>
          <p:cNvPicPr>
            <a:picLocks noChangeAspect="1"/>
          </p:cNvPicPr>
          <p:nvPr/>
        </p:nvPicPr>
        <p:blipFill>
          <a:blip r:embed="rId5"/>
          <a:stretch>
            <a:fillRect/>
          </a:stretch>
        </p:blipFill>
        <p:spPr>
          <a:xfrm>
            <a:off x="527403" y="3285834"/>
            <a:ext cx="522953" cy="306485"/>
          </a:xfrm>
          <a:prstGeom prst="rect">
            <a:avLst/>
          </a:prstGeom>
        </p:spPr>
      </p:pic>
      <p:pic>
        <p:nvPicPr>
          <p:cNvPr id="14" name="Picture 13">
            <a:extLst>
              <a:ext uri="{FF2B5EF4-FFF2-40B4-BE49-F238E27FC236}">
                <a16:creationId xmlns:a16="http://schemas.microsoft.com/office/drawing/2014/main" id="{99AB15C1-FBB6-4A70-8FED-9AC3D65DCD8E}"/>
              </a:ext>
            </a:extLst>
          </p:cNvPr>
          <p:cNvPicPr>
            <a:picLocks noChangeAspect="1"/>
          </p:cNvPicPr>
          <p:nvPr/>
        </p:nvPicPr>
        <p:blipFill>
          <a:blip r:embed="rId6"/>
          <a:stretch>
            <a:fillRect/>
          </a:stretch>
        </p:blipFill>
        <p:spPr>
          <a:xfrm>
            <a:off x="492991" y="3991385"/>
            <a:ext cx="548610" cy="306486"/>
          </a:xfrm>
          <a:prstGeom prst="rect">
            <a:avLst/>
          </a:prstGeom>
        </p:spPr>
      </p:pic>
      <p:pic>
        <p:nvPicPr>
          <p:cNvPr id="15" name="Picture 14">
            <a:extLst>
              <a:ext uri="{FF2B5EF4-FFF2-40B4-BE49-F238E27FC236}">
                <a16:creationId xmlns:a16="http://schemas.microsoft.com/office/drawing/2014/main" id="{5E87A77A-23A8-4690-B22C-8D35050D96A6}"/>
              </a:ext>
            </a:extLst>
          </p:cNvPr>
          <p:cNvPicPr>
            <a:picLocks noChangeAspect="1"/>
          </p:cNvPicPr>
          <p:nvPr/>
        </p:nvPicPr>
        <p:blipFill>
          <a:blip r:embed="rId7"/>
          <a:stretch>
            <a:fillRect/>
          </a:stretch>
        </p:blipFill>
        <p:spPr>
          <a:xfrm>
            <a:off x="492991" y="4713314"/>
            <a:ext cx="548610" cy="372842"/>
          </a:xfrm>
          <a:prstGeom prst="rect">
            <a:avLst/>
          </a:prstGeom>
        </p:spPr>
      </p:pic>
      <p:pic>
        <p:nvPicPr>
          <p:cNvPr id="18" name="Graphic 17" descr="Bullseye">
            <a:extLst>
              <a:ext uri="{FF2B5EF4-FFF2-40B4-BE49-F238E27FC236}">
                <a16:creationId xmlns:a16="http://schemas.microsoft.com/office/drawing/2014/main" id="{F18CC710-4344-4088-8C67-CCE527DC72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871" y="5286960"/>
            <a:ext cx="914400" cy="914400"/>
          </a:xfrm>
          <a:prstGeom prst="rect">
            <a:avLst/>
          </a:prstGeom>
        </p:spPr>
      </p:pic>
      <p:sp>
        <p:nvSpPr>
          <p:cNvPr id="19" name="TextBox 18">
            <a:extLst>
              <a:ext uri="{FF2B5EF4-FFF2-40B4-BE49-F238E27FC236}">
                <a16:creationId xmlns:a16="http://schemas.microsoft.com/office/drawing/2014/main" id="{C75DFC5E-0AC5-4FCD-B8FE-9C247AECC523}"/>
              </a:ext>
            </a:extLst>
          </p:cNvPr>
          <p:cNvSpPr txBox="1"/>
          <p:nvPr/>
        </p:nvSpPr>
        <p:spPr>
          <a:xfrm>
            <a:off x="1448058" y="5744160"/>
            <a:ext cx="4172937" cy="369332"/>
          </a:xfrm>
          <a:prstGeom prst="rect">
            <a:avLst/>
          </a:prstGeom>
          <a:noFill/>
        </p:spPr>
        <p:txBody>
          <a:bodyPr wrap="none" rtlCol="0">
            <a:spAutoFit/>
          </a:bodyPr>
          <a:lstStyle/>
          <a:p>
            <a:r>
              <a:rPr lang="es-AR" b="1" dirty="0">
                <a:latin typeface="Arial" panose="020B0604020202020204" pitchFamily="34" charset="0"/>
                <a:cs typeface="Arial" panose="020B0604020202020204" pitchFamily="34" charset="0"/>
              </a:rPr>
              <a:t>Objetivo: 1 </a:t>
            </a:r>
            <a:r>
              <a:rPr lang="es-AR" b="1" dirty="0" err="1">
                <a:latin typeface="Arial" panose="020B0604020202020204" pitchFamily="34" charset="0"/>
                <a:cs typeface="Arial" panose="020B0604020202020204" pitchFamily="34" charset="0"/>
              </a:rPr>
              <a:t>ing</a:t>
            </a:r>
            <a:r>
              <a:rPr lang="es-AR" b="1" dirty="0">
                <a:latin typeface="Arial" panose="020B0604020202020204" pitchFamily="34" charset="0"/>
                <a:cs typeface="Arial" panose="020B0604020202020204" pitchFamily="34" charset="0"/>
              </a:rPr>
              <a:t> cada 4000 habitantes</a:t>
            </a:r>
          </a:p>
        </p:txBody>
      </p:sp>
      <p:sp>
        <p:nvSpPr>
          <p:cNvPr id="20" name="Explosion: 14 Points 19">
            <a:extLst>
              <a:ext uri="{FF2B5EF4-FFF2-40B4-BE49-F238E27FC236}">
                <a16:creationId xmlns:a16="http://schemas.microsoft.com/office/drawing/2014/main" id="{383157EE-F30E-45A0-AAB2-D0A459351D1C}"/>
              </a:ext>
            </a:extLst>
          </p:cNvPr>
          <p:cNvSpPr/>
          <p:nvPr/>
        </p:nvSpPr>
        <p:spPr>
          <a:xfrm>
            <a:off x="6375005" y="1077787"/>
            <a:ext cx="5405459" cy="2770455"/>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2500" b="1" dirty="0">
                <a:latin typeface="Arial" panose="020B0604020202020204" pitchFamily="34" charset="0"/>
                <a:cs typeface="Arial" panose="020B0604020202020204" pitchFamily="34" charset="0"/>
              </a:rPr>
              <a:t>DEFICIT DE INGENIEROS</a:t>
            </a:r>
          </a:p>
        </p:txBody>
      </p:sp>
      <p:pic>
        <p:nvPicPr>
          <p:cNvPr id="22" name="Graphic 21" descr="Arrow: Slight curve">
            <a:extLst>
              <a:ext uri="{FF2B5EF4-FFF2-40B4-BE49-F238E27FC236}">
                <a16:creationId xmlns:a16="http://schemas.microsoft.com/office/drawing/2014/main" id="{D3296BB5-21B1-4DE2-AB01-5D63DBCF2F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876080">
            <a:off x="5595242" y="4982997"/>
            <a:ext cx="1523475" cy="1523475"/>
          </a:xfrm>
          <a:prstGeom prst="rect">
            <a:avLst/>
          </a:prstGeom>
        </p:spPr>
      </p:pic>
      <p:sp>
        <p:nvSpPr>
          <p:cNvPr id="23" name="Rectangle 22">
            <a:extLst>
              <a:ext uri="{FF2B5EF4-FFF2-40B4-BE49-F238E27FC236}">
                <a16:creationId xmlns:a16="http://schemas.microsoft.com/office/drawing/2014/main" id="{94227BFD-42A4-44F6-98E3-ADFF88B14A58}"/>
              </a:ext>
            </a:extLst>
          </p:cNvPr>
          <p:cNvSpPr/>
          <p:nvPr/>
        </p:nvSpPr>
        <p:spPr>
          <a:xfrm>
            <a:off x="534103" y="222829"/>
            <a:ext cx="9144917" cy="523220"/>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No hay desarrollo posible sin ingenieros</a:t>
            </a:r>
          </a:p>
        </p:txBody>
      </p:sp>
      <p:sp>
        <p:nvSpPr>
          <p:cNvPr id="24" name="Rectangle 23">
            <a:extLst>
              <a:ext uri="{FF2B5EF4-FFF2-40B4-BE49-F238E27FC236}">
                <a16:creationId xmlns:a16="http://schemas.microsoft.com/office/drawing/2014/main" id="{FD415966-8F52-4723-9121-0A0EC64D6499}"/>
              </a:ext>
            </a:extLst>
          </p:cNvPr>
          <p:cNvSpPr/>
          <p:nvPr/>
        </p:nvSpPr>
        <p:spPr>
          <a:xfrm>
            <a:off x="1151419" y="3285834"/>
            <a:ext cx="5348748" cy="367216"/>
          </a:xfrm>
          <a:prstGeom prst="rect">
            <a:avLst/>
          </a:prstGeom>
        </p:spPr>
        <p:txBody>
          <a:bodyPr wrap="square">
            <a:spAutoFit/>
          </a:bodyPr>
          <a:lstStyle/>
          <a:p>
            <a:pPr>
              <a:lnSpc>
                <a:spcPct val="107000"/>
              </a:lnSpc>
              <a:spcAft>
                <a:spcPts val="800"/>
              </a:spcAft>
              <a:tabLst>
                <a:tab pos="868680" algn="l"/>
              </a:tabLst>
            </a:pP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Alemania: 1 </a:t>
            </a:r>
            <a:r>
              <a:rPr lang="es-AR" dirty="0" err="1">
                <a:solidFill>
                  <a:srgbClr val="002060"/>
                </a:solidFill>
                <a:latin typeface="Arial" panose="020B0604020202020204" pitchFamily="34" charset="0"/>
                <a:ea typeface="Calibri" panose="020F0502020204030204" pitchFamily="34" charset="0"/>
                <a:cs typeface="Times New Roman" panose="02020603050405020304" pitchFamily="18" charset="0"/>
              </a:rPr>
              <a:t>ing</a:t>
            </a: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 cada 2300 habitantes    </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a:t>
            </a:r>
          </a:p>
        </p:txBody>
      </p:sp>
      <p:sp>
        <p:nvSpPr>
          <p:cNvPr id="25" name="Rectangle 24">
            <a:extLst>
              <a:ext uri="{FF2B5EF4-FFF2-40B4-BE49-F238E27FC236}">
                <a16:creationId xmlns:a16="http://schemas.microsoft.com/office/drawing/2014/main" id="{DF6D0A4C-AED3-4613-89A8-71944FD6CAD4}"/>
              </a:ext>
            </a:extLst>
          </p:cNvPr>
          <p:cNvSpPr/>
          <p:nvPr/>
        </p:nvSpPr>
        <p:spPr>
          <a:xfrm>
            <a:off x="1151419" y="2471848"/>
            <a:ext cx="5348748" cy="367216"/>
          </a:xfrm>
          <a:prstGeom prst="rect">
            <a:avLst/>
          </a:prstGeom>
        </p:spPr>
        <p:txBody>
          <a:bodyPr wrap="square">
            <a:spAutoFit/>
          </a:bodyPr>
          <a:lstStyle/>
          <a:p>
            <a:pPr>
              <a:lnSpc>
                <a:spcPct val="107000"/>
              </a:lnSpc>
              <a:spcAft>
                <a:spcPts val="800"/>
              </a:spcAft>
              <a:tabLst>
                <a:tab pos="868680" algn="l"/>
              </a:tabLst>
            </a:pP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China: 1 </a:t>
            </a:r>
            <a:r>
              <a:rPr lang="es-AR" dirty="0" err="1">
                <a:solidFill>
                  <a:srgbClr val="002060"/>
                </a:solidFill>
                <a:latin typeface="Arial" panose="020B0604020202020204" pitchFamily="34" charset="0"/>
                <a:ea typeface="Calibri" panose="020F0502020204030204" pitchFamily="34" charset="0"/>
                <a:cs typeface="Times New Roman" panose="02020603050405020304" pitchFamily="18" charset="0"/>
              </a:rPr>
              <a:t>ing</a:t>
            </a: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 cada 2000 habitantes</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a:t>
            </a:r>
          </a:p>
        </p:txBody>
      </p:sp>
      <p:sp>
        <p:nvSpPr>
          <p:cNvPr id="26" name="Rectangle 25">
            <a:extLst>
              <a:ext uri="{FF2B5EF4-FFF2-40B4-BE49-F238E27FC236}">
                <a16:creationId xmlns:a16="http://schemas.microsoft.com/office/drawing/2014/main" id="{F4466651-F826-4F41-AF22-D92C3676288A}"/>
              </a:ext>
            </a:extLst>
          </p:cNvPr>
          <p:cNvSpPr/>
          <p:nvPr/>
        </p:nvSpPr>
        <p:spPr>
          <a:xfrm>
            <a:off x="659379" y="4711350"/>
            <a:ext cx="5348748" cy="766172"/>
          </a:xfrm>
          <a:prstGeom prst="rect">
            <a:avLst/>
          </a:prstGeom>
        </p:spPr>
        <p:txBody>
          <a:bodyPr wrap="square">
            <a:spAutoFit/>
          </a:bodyPr>
          <a:lstStyle/>
          <a:p>
            <a:pPr>
              <a:lnSpc>
                <a:spcPct val="107000"/>
              </a:lnSpc>
              <a:spcAft>
                <a:spcPts val="800"/>
              </a:spcAft>
              <a:tabLst>
                <a:tab pos="868680" algn="l"/>
              </a:tabLst>
            </a:pPr>
            <a:r>
              <a:rPr lang="es-AR" b="1" dirty="0">
                <a:solidFill>
                  <a:srgbClr val="002060"/>
                </a:solidFill>
                <a:latin typeface="Arial" panose="020B0604020202020204" pitchFamily="34" charset="0"/>
                <a:ea typeface="Calibri" panose="020F0502020204030204" pitchFamily="34" charset="0"/>
                <a:cs typeface="Times New Roman" panose="02020603050405020304" pitchFamily="18" charset="0"/>
              </a:rPr>
              <a:t>       Argentina: </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1 </a:t>
            </a:r>
            <a:r>
              <a:rPr lang="es-AR" b="1" dirty="0" err="1">
                <a:solidFill>
                  <a:srgbClr val="FF0000"/>
                </a:solidFill>
                <a:latin typeface="Arial" panose="020B0604020202020204" pitchFamily="34" charset="0"/>
                <a:ea typeface="Calibri" panose="020F0502020204030204" pitchFamily="34" charset="0"/>
                <a:cs typeface="Times New Roman" panose="02020603050405020304" pitchFamily="18" charset="0"/>
              </a:rPr>
              <a:t>ing</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cada 6300 habitantes</a:t>
            </a:r>
          </a:p>
          <a:p>
            <a:pPr>
              <a:lnSpc>
                <a:spcPct val="107000"/>
              </a:lnSpc>
              <a:spcAft>
                <a:spcPts val="800"/>
              </a:spcAft>
              <a:tabLst>
                <a:tab pos="868680" algn="l"/>
              </a:tabLst>
            </a:pP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a:t>
            </a:r>
          </a:p>
        </p:txBody>
      </p:sp>
      <p:sp>
        <p:nvSpPr>
          <p:cNvPr id="27" name="Rectangle 26">
            <a:extLst>
              <a:ext uri="{FF2B5EF4-FFF2-40B4-BE49-F238E27FC236}">
                <a16:creationId xmlns:a16="http://schemas.microsoft.com/office/drawing/2014/main" id="{796C672B-1892-4C54-8F74-5BEF3D736013}"/>
              </a:ext>
            </a:extLst>
          </p:cNvPr>
          <p:cNvSpPr/>
          <p:nvPr/>
        </p:nvSpPr>
        <p:spPr>
          <a:xfrm>
            <a:off x="1151419" y="4043435"/>
            <a:ext cx="5348748" cy="367216"/>
          </a:xfrm>
          <a:prstGeom prst="rect">
            <a:avLst/>
          </a:prstGeom>
        </p:spPr>
        <p:txBody>
          <a:bodyPr wrap="square">
            <a:spAutoFit/>
          </a:bodyPr>
          <a:lstStyle/>
          <a:p>
            <a:pPr>
              <a:lnSpc>
                <a:spcPct val="107000"/>
              </a:lnSpc>
              <a:spcAft>
                <a:spcPts val="800"/>
              </a:spcAft>
              <a:tabLst>
                <a:tab pos="868680" algn="l"/>
              </a:tabLst>
            </a:pP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Brasil: 1 </a:t>
            </a:r>
            <a:r>
              <a:rPr lang="es-AR" dirty="0" err="1">
                <a:solidFill>
                  <a:srgbClr val="002060"/>
                </a:solidFill>
                <a:latin typeface="Arial" panose="020B0604020202020204" pitchFamily="34" charset="0"/>
                <a:ea typeface="Calibri" panose="020F0502020204030204" pitchFamily="34" charset="0"/>
                <a:cs typeface="Times New Roman" panose="02020603050405020304" pitchFamily="18" charset="0"/>
              </a:rPr>
              <a:t>ing</a:t>
            </a:r>
            <a:r>
              <a:rPr lang="es-AR" dirty="0">
                <a:solidFill>
                  <a:srgbClr val="002060"/>
                </a:solidFill>
                <a:latin typeface="Arial" panose="020B0604020202020204" pitchFamily="34" charset="0"/>
                <a:ea typeface="Calibri" panose="020F0502020204030204" pitchFamily="34" charset="0"/>
                <a:cs typeface="Times New Roman" panose="02020603050405020304" pitchFamily="18" charset="0"/>
              </a:rPr>
              <a:t> cada 6000 habitantes</a:t>
            </a:r>
            <a:r>
              <a:rPr lang="es-AR" b="1" dirty="0">
                <a:solidFill>
                  <a:srgbClr val="FF0000"/>
                </a:solidFill>
                <a:latin typeface="Arial" panose="020B0604020202020204" pitchFamily="34" charset="0"/>
                <a:ea typeface="Calibri" panose="020F0502020204030204" pitchFamily="34" charset="0"/>
                <a:cs typeface="Times New Roman" panose="02020603050405020304" pitchFamily="18" charset="0"/>
              </a:rPr>
              <a:t>                      </a:t>
            </a:r>
          </a:p>
        </p:txBody>
      </p:sp>
      <p:pic>
        <p:nvPicPr>
          <p:cNvPr id="28" name="Picture 27">
            <a:extLst>
              <a:ext uri="{FF2B5EF4-FFF2-40B4-BE49-F238E27FC236}">
                <a16:creationId xmlns:a16="http://schemas.microsoft.com/office/drawing/2014/main" id="{ED67DCD4-AF79-4BA3-9655-868B05C833F1}"/>
              </a:ext>
            </a:extLst>
          </p:cNvPr>
          <p:cNvPicPr>
            <a:picLocks noChangeAspect="1"/>
          </p:cNvPicPr>
          <p:nvPr/>
        </p:nvPicPr>
        <p:blipFill>
          <a:blip r:embed="rId7"/>
          <a:stretch>
            <a:fillRect/>
          </a:stretch>
        </p:blipFill>
        <p:spPr>
          <a:xfrm rot="20413870">
            <a:off x="6168190" y="893356"/>
            <a:ext cx="1126632" cy="765672"/>
          </a:xfrm>
          <a:prstGeom prst="rect">
            <a:avLst/>
          </a:prstGeom>
        </p:spPr>
      </p:pic>
      <p:sp>
        <p:nvSpPr>
          <p:cNvPr id="29" name="TextBox 28">
            <a:extLst>
              <a:ext uri="{FF2B5EF4-FFF2-40B4-BE49-F238E27FC236}">
                <a16:creationId xmlns:a16="http://schemas.microsoft.com/office/drawing/2014/main" id="{43B6B8A7-E2E4-41CB-977E-4094E0F5780B}"/>
              </a:ext>
            </a:extLst>
          </p:cNvPr>
          <p:cNvSpPr txBox="1"/>
          <p:nvPr/>
        </p:nvSpPr>
        <p:spPr>
          <a:xfrm>
            <a:off x="9313362" y="6561625"/>
            <a:ext cx="2833981"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www.colegioingenieros2.org.ar</a:t>
            </a:r>
          </a:p>
        </p:txBody>
      </p:sp>
    </p:spTree>
    <p:extLst>
      <p:ext uri="{BB962C8B-B14F-4D97-AF65-F5344CB8AC3E}">
        <p14:creationId xmlns:p14="http://schemas.microsoft.com/office/powerpoint/2010/main" val="15798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4" grpId="0"/>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965DF3-35E5-404E-B3EA-F73915F7144E}"/>
              </a:ext>
            </a:extLst>
          </p:cNvPr>
          <p:cNvSpPr/>
          <p:nvPr/>
        </p:nvSpPr>
        <p:spPr>
          <a:xfrm>
            <a:off x="534103" y="261741"/>
            <a:ext cx="10234416" cy="523220"/>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Las mujeres siguen siendo minoría en ingenierías: 20%</a:t>
            </a:r>
          </a:p>
        </p:txBody>
      </p:sp>
      <p:graphicFrame>
        <p:nvGraphicFramePr>
          <p:cNvPr id="10" name="Chart 9">
            <a:extLst>
              <a:ext uri="{FF2B5EF4-FFF2-40B4-BE49-F238E27FC236}">
                <a16:creationId xmlns:a16="http://schemas.microsoft.com/office/drawing/2014/main" id="{68ADCE8F-1777-47CD-99FA-E6E8B5EDB23F}"/>
              </a:ext>
            </a:extLst>
          </p:cNvPr>
          <p:cNvGraphicFramePr/>
          <p:nvPr>
            <p:extLst>
              <p:ext uri="{D42A27DB-BD31-4B8C-83A1-F6EECF244321}">
                <p14:modId xmlns:p14="http://schemas.microsoft.com/office/powerpoint/2010/main" val="1571123244"/>
              </p:ext>
            </p:extLst>
          </p:nvPr>
        </p:nvGraphicFramePr>
        <p:xfrm>
          <a:off x="-1114545" y="1202860"/>
          <a:ext cx="7480800" cy="4748400"/>
        </p:xfrm>
        <a:graphic>
          <a:graphicData uri="http://schemas.openxmlformats.org/drawingml/2006/chart">
            <c:chart xmlns:c="http://schemas.openxmlformats.org/drawingml/2006/chart" xmlns:r="http://schemas.openxmlformats.org/officeDocument/2006/relationships" r:id="rId2"/>
          </a:graphicData>
        </a:graphic>
      </p:graphicFrame>
      <p:pic>
        <p:nvPicPr>
          <p:cNvPr id="11" name="Graphic 10" descr="Man">
            <a:extLst>
              <a:ext uri="{FF2B5EF4-FFF2-40B4-BE49-F238E27FC236}">
                <a16:creationId xmlns:a16="http://schemas.microsoft.com/office/drawing/2014/main" id="{A24F4166-0A47-4EB4-A861-D5F4D437A3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2016" y="4379848"/>
            <a:ext cx="608666" cy="608666"/>
          </a:xfrm>
          <a:prstGeom prst="rect">
            <a:avLst/>
          </a:prstGeom>
        </p:spPr>
      </p:pic>
      <p:pic>
        <p:nvPicPr>
          <p:cNvPr id="12" name="Graphic 11" descr="Woman">
            <a:extLst>
              <a:ext uri="{FF2B5EF4-FFF2-40B4-BE49-F238E27FC236}">
                <a16:creationId xmlns:a16="http://schemas.microsoft.com/office/drawing/2014/main" id="{0459FF2C-0CA0-4020-9AFE-C15EC02A84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5064" y="2435584"/>
            <a:ext cx="608666" cy="608666"/>
          </a:xfrm>
          <a:prstGeom prst="rect">
            <a:avLst/>
          </a:prstGeom>
        </p:spPr>
      </p:pic>
      <p:pic>
        <p:nvPicPr>
          <p:cNvPr id="13" name="Graphic 12" descr="Woman">
            <a:extLst>
              <a:ext uri="{FF2B5EF4-FFF2-40B4-BE49-F238E27FC236}">
                <a16:creationId xmlns:a16="http://schemas.microsoft.com/office/drawing/2014/main" id="{E211C445-0948-43E1-B207-35EEDE85A51A}"/>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2763804" y="2017685"/>
            <a:ext cx="608666" cy="608666"/>
          </a:xfrm>
          <a:prstGeom prst="rect">
            <a:avLst/>
          </a:prstGeom>
        </p:spPr>
      </p:pic>
      <p:pic>
        <p:nvPicPr>
          <p:cNvPr id="14" name="Graphic 13" descr="Man">
            <a:extLst>
              <a:ext uri="{FF2B5EF4-FFF2-40B4-BE49-F238E27FC236}">
                <a16:creationId xmlns:a16="http://schemas.microsoft.com/office/drawing/2014/main" id="{08F1185E-62E3-4C3D-8C29-EB9C1BF730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5808" y="4053957"/>
            <a:ext cx="608666" cy="608666"/>
          </a:xfrm>
          <a:prstGeom prst="rect">
            <a:avLst/>
          </a:prstGeom>
        </p:spPr>
      </p:pic>
      <p:pic>
        <p:nvPicPr>
          <p:cNvPr id="15" name="Graphic 14" descr="Man">
            <a:extLst>
              <a:ext uri="{FF2B5EF4-FFF2-40B4-BE49-F238E27FC236}">
                <a16:creationId xmlns:a16="http://schemas.microsoft.com/office/drawing/2014/main" id="{E3C78DC7-D257-447B-9F8F-F603F78F26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6874" y="3190492"/>
            <a:ext cx="608666" cy="608666"/>
          </a:xfrm>
          <a:prstGeom prst="rect">
            <a:avLst/>
          </a:prstGeom>
        </p:spPr>
      </p:pic>
      <p:pic>
        <p:nvPicPr>
          <p:cNvPr id="16" name="Graphic 15" descr="Man">
            <a:extLst>
              <a:ext uri="{FF2B5EF4-FFF2-40B4-BE49-F238E27FC236}">
                <a16:creationId xmlns:a16="http://schemas.microsoft.com/office/drawing/2014/main" id="{45BE2B64-154F-4268-99B4-CEBB380B9A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9467" y="3543658"/>
            <a:ext cx="608666" cy="608666"/>
          </a:xfrm>
          <a:prstGeom prst="rect">
            <a:avLst/>
          </a:prstGeom>
        </p:spPr>
      </p:pic>
      <p:pic>
        <p:nvPicPr>
          <p:cNvPr id="17" name="Graphic 16" descr="Man">
            <a:extLst>
              <a:ext uri="{FF2B5EF4-FFF2-40B4-BE49-F238E27FC236}">
                <a16:creationId xmlns:a16="http://schemas.microsoft.com/office/drawing/2014/main" id="{180E8402-48AE-4CE2-9EC1-36BD21995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3404" y="2300283"/>
            <a:ext cx="608666" cy="608666"/>
          </a:xfrm>
          <a:prstGeom prst="rect">
            <a:avLst/>
          </a:prstGeom>
        </p:spPr>
      </p:pic>
      <p:pic>
        <p:nvPicPr>
          <p:cNvPr id="18" name="Graphic 17" descr="Man">
            <a:extLst>
              <a:ext uri="{FF2B5EF4-FFF2-40B4-BE49-F238E27FC236}">
                <a16:creationId xmlns:a16="http://schemas.microsoft.com/office/drawing/2014/main" id="{BF9897F2-C0D3-4859-B249-6D7ED1C47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208" y="3624349"/>
            <a:ext cx="608666" cy="608666"/>
          </a:xfrm>
          <a:prstGeom prst="rect">
            <a:avLst/>
          </a:prstGeom>
        </p:spPr>
      </p:pic>
      <p:pic>
        <p:nvPicPr>
          <p:cNvPr id="19" name="Graphic 18" descr="Man">
            <a:extLst>
              <a:ext uri="{FF2B5EF4-FFF2-40B4-BE49-F238E27FC236}">
                <a16:creationId xmlns:a16="http://schemas.microsoft.com/office/drawing/2014/main" id="{353F148A-9239-4441-92F3-62E944943D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30961" y="3651042"/>
            <a:ext cx="608666" cy="608666"/>
          </a:xfrm>
          <a:prstGeom prst="rect">
            <a:avLst/>
          </a:prstGeom>
        </p:spPr>
      </p:pic>
      <p:pic>
        <p:nvPicPr>
          <p:cNvPr id="20" name="Graphic 19" descr="Man">
            <a:extLst>
              <a:ext uri="{FF2B5EF4-FFF2-40B4-BE49-F238E27FC236}">
                <a16:creationId xmlns:a16="http://schemas.microsoft.com/office/drawing/2014/main" id="{57630EF4-7A76-4DDC-86DC-F2A59ED118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9806" y="4492309"/>
            <a:ext cx="608666" cy="608666"/>
          </a:xfrm>
          <a:prstGeom prst="rect">
            <a:avLst/>
          </a:prstGeom>
        </p:spPr>
      </p:pic>
      <p:sp>
        <p:nvSpPr>
          <p:cNvPr id="27" name="TextBox 26">
            <a:extLst>
              <a:ext uri="{FF2B5EF4-FFF2-40B4-BE49-F238E27FC236}">
                <a16:creationId xmlns:a16="http://schemas.microsoft.com/office/drawing/2014/main" id="{9F7DA2BB-ABE2-400C-90D9-7CD3B0121009}"/>
              </a:ext>
            </a:extLst>
          </p:cNvPr>
          <p:cNvSpPr txBox="1"/>
          <p:nvPr/>
        </p:nvSpPr>
        <p:spPr>
          <a:xfrm>
            <a:off x="6839929" y="2164686"/>
            <a:ext cx="3172728" cy="923330"/>
          </a:xfrm>
          <a:prstGeom prst="rect">
            <a:avLst/>
          </a:prstGeom>
          <a:noFill/>
        </p:spPr>
        <p:txBody>
          <a:bodyPr wrap="none" rtlCol="0">
            <a:spAutoFit/>
          </a:bodyPr>
          <a:lstStyle/>
          <a:p>
            <a:r>
              <a:rPr lang="es-AR" dirty="0">
                <a:latin typeface="Arial" panose="020B0604020202020204" pitchFamily="34" charset="0"/>
                <a:cs typeface="Arial" panose="020B0604020202020204" pitchFamily="34" charset="0"/>
              </a:rPr>
              <a:t>Ingenieria en Alimentos: 73%</a:t>
            </a:r>
          </a:p>
          <a:p>
            <a:r>
              <a:rPr lang="es-AR" dirty="0">
                <a:latin typeface="Arial" panose="020B0604020202020204" pitchFamily="34" charset="0"/>
                <a:cs typeface="Arial" panose="020B0604020202020204" pitchFamily="34" charset="0"/>
              </a:rPr>
              <a:t>Ingenieria Ambiental: 63%</a:t>
            </a:r>
          </a:p>
          <a:p>
            <a:r>
              <a:rPr lang="es-AR" dirty="0">
                <a:latin typeface="Arial" panose="020B0604020202020204" pitchFamily="34" charset="0"/>
                <a:cs typeface="Arial" panose="020B0604020202020204" pitchFamily="34" charset="0"/>
              </a:rPr>
              <a:t>Ingeniería Química: 51%</a:t>
            </a:r>
          </a:p>
        </p:txBody>
      </p:sp>
      <p:sp>
        <p:nvSpPr>
          <p:cNvPr id="28" name="TextBox 27">
            <a:extLst>
              <a:ext uri="{FF2B5EF4-FFF2-40B4-BE49-F238E27FC236}">
                <a16:creationId xmlns:a16="http://schemas.microsoft.com/office/drawing/2014/main" id="{0016EE57-ED3B-4728-84F7-168A019B3C57}"/>
              </a:ext>
            </a:extLst>
          </p:cNvPr>
          <p:cNvSpPr txBox="1"/>
          <p:nvPr/>
        </p:nvSpPr>
        <p:spPr>
          <a:xfrm>
            <a:off x="6828703" y="989378"/>
            <a:ext cx="3749744" cy="923330"/>
          </a:xfrm>
          <a:prstGeom prst="rect">
            <a:avLst/>
          </a:prstGeom>
          <a:noFill/>
        </p:spPr>
        <p:txBody>
          <a:bodyPr wrap="none" rtlCol="0">
            <a:spAutoFit/>
          </a:bodyPr>
          <a:lstStyle/>
          <a:p>
            <a:r>
              <a:rPr lang="es-AR" dirty="0">
                <a:latin typeface="Arial" panose="020B0604020202020204" pitchFamily="34" charset="0"/>
                <a:cs typeface="Arial" panose="020B0604020202020204" pitchFamily="34" charset="0"/>
              </a:rPr>
              <a:t>Ingenieria en Electromecánica: 3%</a:t>
            </a:r>
          </a:p>
          <a:p>
            <a:r>
              <a:rPr lang="es-AR" dirty="0">
                <a:latin typeface="Arial" panose="020B0604020202020204" pitchFamily="34" charset="0"/>
                <a:cs typeface="Arial" panose="020B0604020202020204" pitchFamily="34" charset="0"/>
              </a:rPr>
              <a:t>Ingenieria Electrónica: 5%</a:t>
            </a:r>
          </a:p>
          <a:p>
            <a:r>
              <a:rPr lang="es-AR" dirty="0">
                <a:latin typeface="Arial" panose="020B0604020202020204" pitchFamily="34" charset="0"/>
                <a:cs typeface="Arial" panose="020B0604020202020204" pitchFamily="34" charset="0"/>
              </a:rPr>
              <a:t>Ingeniería Mecánica: 5%</a:t>
            </a:r>
          </a:p>
        </p:txBody>
      </p:sp>
      <p:sp>
        <p:nvSpPr>
          <p:cNvPr id="29" name="TextBox 28">
            <a:extLst>
              <a:ext uri="{FF2B5EF4-FFF2-40B4-BE49-F238E27FC236}">
                <a16:creationId xmlns:a16="http://schemas.microsoft.com/office/drawing/2014/main" id="{A9B37AC7-220A-4392-9F38-3F25AAB14384}"/>
              </a:ext>
            </a:extLst>
          </p:cNvPr>
          <p:cNvSpPr txBox="1"/>
          <p:nvPr/>
        </p:nvSpPr>
        <p:spPr>
          <a:xfrm>
            <a:off x="6609072" y="6581001"/>
            <a:ext cx="5416419"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Anuario 2017 de la Secretaría de Políticas Universitarias - CONFEDI</a:t>
            </a:r>
          </a:p>
        </p:txBody>
      </p:sp>
      <p:pic>
        <p:nvPicPr>
          <p:cNvPr id="32" name="Graphic 31" descr="Open hand with plant">
            <a:extLst>
              <a:ext uri="{FF2B5EF4-FFF2-40B4-BE49-F238E27FC236}">
                <a16:creationId xmlns:a16="http://schemas.microsoft.com/office/drawing/2014/main" id="{A74FC055-E94B-4A2B-B8C4-86DC04457D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2657" y="2067064"/>
            <a:ext cx="914400" cy="914400"/>
          </a:xfrm>
          <a:prstGeom prst="rect">
            <a:avLst/>
          </a:prstGeom>
        </p:spPr>
      </p:pic>
      <p:graphicFrame>
        <p:nvGraphicFramePr>
          <p:cNvPr id="21" name="Chart 20">
            <a:extLst>
              <a:ext uri="{FF2B5EF4-FFF2-40B4-BE49-F238E27FC236}">
                <a16:creationId xmlns:a16="http://schemas.microsoft.com/office/drawing/2014/main" id="{0B5BF3AF-070E-4597-B2D3-0094627E2667}"/>
              </a:ext>
            </a:extLst>
          </p:cNvPr>
          <p:cNvGraphicFramePr>
            <a:graphicFrameLocks/>
          </p:cNvGraphicFramePr>
          <p:nvPr>
            <p:extLst>
              <p:ext uri="{D42A27DB-BD31-4B8C-83A1-F6EECF244321}">
                <p14:modId xmlns:p14="http://schemas.microsoft.com/office/powerpoint/2010/main" val="3399756152"/>
              </p:ext>
            </p:extLst>
          </p:nvPr>
        </p:nvGraphicFramePr>
        <p:xfrm>
          <a:off x="6101838" y="3252845"/>
          <a:ext cx="5123384" cy="3190736"/>
        </p:xfrm>
        <a:graphic>
          <a:graphicData uri="http://schemas.openxmlformats.org/drawingml/2006/chart">
            <c:chart xmlns:c="http://schemas.openxmlformats.org/drawingml/2006/chart" xmlns:r="http://schemas.openxmlformats.org/officeDocument/2006/relationships" r:id="rId10"/>
          </a:graphicData>
        </a:graphic>
      </p:graphicFrame>
      <p:pic>
        <p:nvPicPr>
          <p:cNvPr id="3" name="Graphic 2" descr="Smiling face outline">
            <a:extLst>
              <a:ext uri="{FF2B5EF4-FFF2-40B4-BE49-F238E27FC236}">
                <a16:creationId xmlns:a16="http://schemas.microsoft.com/office/drawing/2014/main" id="{3C4F0E09-317A-47E2-A634-199341732C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5529" y="2214132"/>
            <a:ext cx="914400" cy="914400"/>
          </a:xfrm>
          <a:prstGeom prst="rect">
            <a:avLst/>
          </a:prstGeom>
        </p:spPr>
      </p:pic>
      <p:pic>
        <p:nvPicPr>
          <p:cNvPr id="7" name="Graphic 6" descr="Sad face outline">
            <a:extLst>
              <a:ext uri="{FF2B5EF4-FFF2-40B4-BE49-F238E27FC236}">
                <a16:creationId xmlns:a16="http://schemas.microsoft.com/office/drawing/2014/main" id="{62633798-D0A5-4034-9210-8DC31804A4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09055" y="998308"/>
            <a:ext cx="914400" cy="914400"/>
          </a:xfrm>
          <a:prstGeom prst="rect">
            <a:avLst/>
          </a:prstGeom>
        </p:spPr>
      </p:pic>
    </p:spTree>
    <p:extLst>
      <p:ext uri="{BB962C8B-B14F-4D97-AF65-F5344CB8AC3E}">
        <p14:creationId xmlns:p14="http://schemas.microsoft.com/office/powerpoint/2010/main" val="72435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eg dolls with one painted">
            <a:extLst>
              <a:ext uri="{FF2B5EF4-FFF2-40B4-BE49-F238E27FC236}">
                <a16:creationId xmlns:a16="http://schemas.microsoft.com/office/drawing/2014/main" id="{C437F6A3-DFC0-45BE-BB5E-E504DD5C3EB5}"/>
              </a:ext>
            </a:extLst>
          </p:cNvPr>
          <p:cNvPicPr>
            <a:picLocks noChangeAspect="1"/>
          </p:cNvPicPr>
          <p:nvPr/>
        </p:nvPicPr>
        <p:blipFill>
          <a:blip r:embed="rId2"/>
          <a:stretch>
            <a:fillRect/>
          </a:stretch>
        </p:blipFill>
        <p:spPr>
          <a:xfrm>
            <a:off x="2045110" y="47529"/>
            <a:ext cx="10146890" cy="6762942"/>
          </a:xfrm>
          <a:prstGeom prst="rect">
            <a:avLst/>
          </a:prstGeom>
        </p:spPr>
      </p:pic>
      <p:sp>
        <p:nvSpPr>
          <p:cNvPr id="4" name="Rectangle 3">
            <a:extLst>
              <a:ext uri="{FF2B5EF4-FFF2-40B4-BE49-F238E27FC236}">
                <a16:creationId xmlns:a16="http://schemas.microsoft.com/office/drawing/2014/main" id="{FBFDA830-2958-4600-ADB2-E6AB5882BDC2}"/>
              </a:ext>
            </a:extLst>
          </p:cNvPr>
          <p:cNvSpPr/>
          <p:nvPr/>
        </p:nvSpPr>
        <p:spPr>
          <a:xfrm>
            <a:off x="0" y="1502843"/>
            <a:ext cx="7806813" cy="4324261"/>
          </a:xfrm>
          <a:prstGeom prst="rect">
            <a:avLst/>
          </a:prstGeom>
          <a:solidFill>
            <a:srgbClr val="FFCCFF">
              <a:alpha val="43922"/>
            </a:srgbClr>
          </a:solidFill>
        </p:spPr>
        <p:txBody>
          <a:bodyPr wrap="square">
            <a:spAutoFit/>
          </a:bodyPr>
          <a:lstStyle/>
          <a:p>
            <a:r>
              <a:rPr lang="es-AR" sz="2500" b="1" dirty="0">
                <a:solidFill>
                  <a:srgbClr val="002060"/>
                </a:solidFill>
                <a:latin typeface="Arial" panose="020B0604020202020204" pitchFamily="34" charset="0"/>
                <a:cs typeface="Arial" panose="020B0604020202020204" pitchFamily="34" charset="0"/>
              </a:rPr>
              <a:t>   Algunos factores de esta baja participación: </a:t>
            </a:r>
          </a:p>
          <a:p>
            <a:endParaRPr lang="es-AR" sz="2500" b="1" dirty="0">
              <a:solidFill>
                <a:srgbClr val="002060"/>
              </a:solidFill>
              <a:latin typeface="Arial" panose="020B0604020202020204" pitchFamily="34" charset="0"/>
              <a:cs typeface="Arial" panose="020B0604020202020204" pitchFamily="34" charset="0"/>
            </a:endParaRPr>
          </a:p>
          <a:p>
            <a:endParaRPr lang="es-AR" sz="2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500" b="1" dirty="0">
                <a:solidFill>
                  <a:srgbClr val="002060"/>
                </a:solidFill>
                <a:latin typeface="Arial" panose="020B0604020202020204" pitchFamily="34" charset="0"/>
                <a:cs typeface="Arial" panose="020B0604020202020204" pitchFamily="34" charset="0"/>
              </a:rPr>
              <a:t>Estereotipos de género</a:t>
            </a:r>
          </a:p>
          <a:p>
            <a:pPr marL="285750" indent="-285750">
              <a:buFont typeface="Arial" panose="020B0604020202020204" pitchFamily="34" charset="0"/>
              <a:buChar char="•"/>
            </a:pPr>
            <a:endParaRPr lang="es-AR" sz="2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500" b="1" dirty="0">
                <a:solidFill>
                  <a:srgbClr val="002060"/>
                </a:solidFill>
                <a:latin typeface="Arial" panose="020B0604020202020204" pitchFamily="34" charset="0"/>
                <a:cs typeface="Arial" panose="020B0604020202020204" pitchFamily="34" charset="0"/>
              </a:rPr>
              <a:t>Incertidumbre referida a la posibilidad de conciliar la vida personal y laboral</a:t>
            </a:r>
          </a:p>
          <a:p>
            <a:pPr marL="285750" indent="-285750">
              <a:buFont typeface="Arial" panose="020B0604020202020204" pitchFamily="34" charset="0"/>
              <a:buChar char="•"/>
            </a:pPr>
            <a:endParaRPr lang="es-AR" sz="2500" b="1" dirty="0">
              <a:solidFill>
                <a:srgbClr val="00206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AR" sz="2500" b="1" dirty="0">
                <a:solidFill>
                  <a:srgbClr val="002060"/>
                </a:solidFill>
                <a:latin typeface="Arial" panose="020B0604020202020204" pitchFamily="34" charset="0"/>
                <a:cs typeface="Arial" panose="020B0604020202020204" pitchFamily="34" charset="0"/>
              </a:rPr>
              <a:t>Falta de modelos</a:t>
            </a:r>
          </a:p>
          <a:p>
            <a:endParaRPr lang="es-AR" sz="2500" b="1" dirty="0">
              <a:solidFill>
                <a:srgbClr val="002060"/>
              </a:solidFill>
              <a:latin typeface="Arial" panose="020B0604020202020204" pitchFamily="34" charset="0"/>
              <a:cs typeface="Arial" panose="020B0604020202020204" pitchFamily="34" charset="0"/>
            </a:endParaRPr>
          </a:p>
          <a:p>
            <a:endParaRPr lang="es-AR" sz="2500" b="1"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643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2133E9-4B4B-47B3-A73F-DA05AC325E0B}"/>
              </a:ext>
            </a:extLst>
          </p:cNvPr>
          <p:cNvSpPr txBox="1"/>
          <p:nvPr/>
        </p:nvSpPr>
        <p:spPr>
          <a:xfrm flipH="1">
            <a:off x="3194040" y="2059901"/>
            <a:ext cx="5980901" cy="3170099"/>
          </a:xfrm>
          <a:prstGeom prst="rect">
            <a:avLst/>
          </a:prstGeom>
          <a:noFill/>
        </p:spPr>
        <p:txBody>
          <a:bodyPr wrap="square" rtlCol="0">
            <a:spAutoFit/>
          </a:bodyPr>
          <a:lstStyle/>
          <a:p>
            <a:pPr algn="ctr"/>
            <a:r>
              <a:rPr lang="es-AR" sz="5000" b="1" dirty="0">
                <a:solidFill>
                  <a:srgbClr val="002060"/>
                </a:solidFill>
                <a:latin typeface="Arial" panose="020B0604020202020204" pitchFamily="34" charset="0"/>
                <a:cs typeface="Arial" panose="020B0604020202020204" pitchFamily="34" charset="0"/>
              </a:rPr>
              <a:t>¿Cuáles son las iniciativas en marcha en la actualidad?</a:t>
            </a:r>
          </a:p>
        </p:txBody>
      </p:sp>
    </p:spTree>
    <p:extLst>
      <p:ext uri="{BB962C8B-B14F-4D97-AF65-F5344CB8AC3E}">
        <p14:creationId xmlns:p14="http://schemas.microsoft.com/office/powerpoint/2010/main" val="415500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7E1632-1FBA-4669-B381-BC2C07B6D24B}"/>
              </a:ext>
            </a:extLst>
          </p:cNvPr>
          <p:cNvSpPr/>
          <p:nvPr/>
        </p:nvSpPr>
        <p:spPr>
          <a:xfrm>
            <a:off x="239867" y="2745561"/>
            <a:ext cx="5980901" cy="2139047"/>
          </a:xfrm>
          <a:prstGeom prst="rect">
            <a:avLst/>
          </a:prstGeom>
        </p:spPr>
        <p:txBody>
          <a:bodyPr wrap="square">
            <a:spAutoFit/>
          </a:bodyPr>
          <a:lstStyle/>
          <a:p>
            <a:r>
              <a:rPr lang="es-AR" sz="2500" b="1" dirty="0" err="1">
                <a:solidFill>
                  <a:srgbClr val="7030A0"/>
                </a:solidFill>
                <a:latin typeface="Arial" panose="020B0604020202020204" pitchFamily="34" charset="0"/>
                <a:cs typeface="Arial" panose="020B0604020202020204" pitchFamily="34" charset="0"/>
              </a:rPr>
              <a:t>WEPs</a:t>
            </a:r>
            <a:r>
              <a:rPr lang="es-AR" sz="2500" b="1" dirty="0">
                <a:solidFill>
                  <a:srgbClr val="7030A0"/>
                </a:solidFill>
                <a:latin typeface="Arial" panose="020B0604020202020204" pitchFamily="34" charset="0"/>
                <a:cs typeface="Arial" panose="020B0604020202020204" pitchFamily="34" charset="0"/>
              </a:rPr>
              <a:t>: </a:t>
            </a:r>
          </a:p>
          <a:p>
            <a:endParaRPr lang="es-AR" b="1" dirty="0">
              <a:solidFill>
                <a:srgbClr val="7030A0"/>
              </a:solidFill>
              <a:latin typeface="Arial" panose="020B0604020202020204" pitchFamily="34" charset="0"/>
              <a:cs typeface="Arial" panose="020B0604020202020204" pitchFamily="34" charset="0"/>
            </a:endParaRPr>
          </a:p>
          <a:p>
            <a:r>
              <a:rPr lang="es-AR" sz="3000" b="1" dirty="0">
                <a:solidFill>
                  <a:srgbClr val="7030A0"/>
                </a:solidFill>
                <a:latin typeface="Arial" panose="020B0604020202020204" pitchFamily="34" charset="0"/>
                <a:cs typeface="Arial" panose="020B0604020202020204" pitchFamily="34" charset="0"/>
              </a:rPr>
              <a:t>Principios para el Empoderamiento Económico de las Mujeres</a:t>
            </a:r>
          </a:p>
        </p:txBody>
      </p:sp>
      <p:pic>
        <p:nvPicPr>
          <p:cNvPr id="8" name="Picture 7">
            <a:extLst>
              <a:ext uri="{FF2B5EF4-FFF2-40B4-BE49-F238E27FC236}">
                <a16:creationId xmlns:a16="http://schemas.microsoft.com/office/drawing/2014/main" id="{89D345D0-BB52-460C-A2FA-DD94CB8FBD5B}"/>
              </a:ext>
            </a:extLst>
          </p:cNvPr>
          <p:cNvPicPr>
            <a:picLocks noChangeAspect="1"/>
          </p:cNvPicPr>
          <p:nvPr/>
        </p:nvPicPr>
        <p:blipFill rotWithShape="1">
          <a:blip r:embed="rId2"/>
          <a:srcRect l="5825" t="17331" r="14452" b="12334"/>
          <a:stretch/>
        </p:blipFill>
        <p:spPr>
          <a:xfrm>
            <a:off x="218256" y="1273856"/>
            <a:ext cx="3470788" cy="1007181"/>
          </a:xfrm>
          <a:prstGeom prst="rect">
            <a:avLst/>
          </a:prstGeom>
        </p:spPr>
      </p:pic>
      <p:pic>
        <p:nvPicPr>
          <p:cNvPr id="9" name="Picture 8">
            <a:extLst>
              <a:ext uri="{FF2B5EF4-FFF2-40B4-BE49-F238E27FC236}">
                <a16:creationId xmlns:a16="http://schemas.microsoft.com/office/drawing/2014/main" id="{411C05DA-C6A9-49DB-ADA7-1D8C520957A2}"/>
              </a:ext>
            </a:extLst>
          </p:cNvPr>
          <p:cNvPicPr>
            <a:picLocks noChangeAspect="1"/>
          </p:cNvPicPr>
          <p:nvPr/>
        </p:nvPicPr>
        <p:blipFill>
          <a:blip r:embed="rId3"/>
          <a:stretch>
            <a:fillRect/>
          </a:stretch>
        </p:blipFill>
        <p:spPr>
          <a:xfrm>
            <a:off x="6609223" y="130497"/>
            <a:ext cx="4540557" cy="6645900"/>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D904BB0B-726C-4652-822A-4BDA3D6FA0E9}"/>
              </a:ext>
            </a:extLst>
          </p:cNvPr>
          <p:cNvSpPr txBox="1"/>
          <p:nvPr/>
        </p:nvSpPr>
        <p:spPr>
          <a:xfrm>
            <a:off x="0" y="6536002"/>
            <a:ext cx="1737527"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www.weps.org</a:t>
            </a:r>
          </a:p>
        </p:txBody>
      </p:sp>
      <p:sp>
        <p:nvSpPr>
          <p:cNvPr id="12" name="Rectangle 11">
            <a:extLst>
              <a:ext uri="{FF2B5EF4-FFF2-40B4-BE49-F238E27FC236}">
                <a16:creationId xmlns:a16="http://schemas.microsoft.com/office/drawing/2014/main" id="{4BE0E565-9C3A-4186-9A83-C519262FCC66}"/>
              </a:ext>
            </a:extLst>
          </p:cNvPr>
          <p:cNvSpPr/>
          <p:nvPr/>
        </p:nvSpPr>
        <p:spPr>
          <a:xfrm>
            <a:off x="323160" y="130497"/>
            <a:ext cx="6877308" cy="954107"/>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ONU Mujeres </a:t>
            </a:r>
          </a:p>
          <a:p>
            <a:r>
              <a:rPr lang="es-AR" sz="2800" u="sng" dirty="0">
                <a:solidFill>
                  <a:srgbClr val="002060"/>
                </a:solidFill>
                <a:latin typeface="Arial" panose="020B0604020202020204" pitchFamily="34" charset="0"/>
                <a:cs typeface="Arial" panose="020B0604020202020204" pitchFamily="34" charset="0"/>
              </a:rPr>
              <a:t>Describe los Principios </a:t>
            </a:r>
            <a:r>
              <a:rPr lang="es-AR" sz="2800" u="sng" dirty="0" err="1">
                <a:solidFill>
                  <a:srgbClr val="002060"/>
                </a:solidFill>
                <a:latin typeface="Arial" panose="020B0604020202020204" pitchFamily="34" charset="0"/>
                <a:cs typeface="Arial" panose="020B0604020202020204" pitchFamily="34" charset="0"/>
              </a:rPr>
              <a:t>WEPs</a:t>
            </a:r>
            <a:endParaRPr lang="es-AR" sz="2800" u="sng"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81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F105DB-1006-42FF-8775-0F8587FA49E2}"/>
              </a:ext>
            </a:extLst>
          </p:cNvPr>
          <p:cNvPicPr>
            <a:picLocks noChangeAspect="1"/>
          </p:cNvPicPr>
          <p:nvPr/>
        </p:nvPicPr>
        <p:blipFill>
          <a:blip r:embed="rId2"/>
          <a:stretch>
            <a:fillRect/>
          </a:stretch>
        </p:blipFill>
        <p:spPr>
          <a:xfrm>
            <a:off x="190917" y="1067861"/>
            <a:ext cx="9363409" cy="564569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D898790-2764-4636-87B4-9EF44DEB5FAD}"/>
              </a:ext>
            </a:extLst>
          </p:cNvPr>
          <p:cNvSpPr/>
          <p:nvPr/>
        </p:nvSpPr>
        <p:spPr>
          <a:xfrm>
            <a:off x="9737955" y="1549642"/>
            <a:ext cx="2263128" cy="4524315"/>
          </a:xfrm>
          <a:prstGeom prst="rect">
            <a:avLst/>
          </a:prstGeom>
        </p:spPr>
        <p:txBody>
          <a:bodyPr wrap="square">
            <a:spAutoFit/>
          </a:bodyPr>
          <a:lstStyle/>
          <a:p>
            <a:pPr algn="ctr"/>
            <a:r>
              <a:rPr lang="es-AR" dirty="0">
                <a:solidFill>
                  <a:srgbClr val="002060"/>
                </a:solidFill>
                <a:latin typeface="Arial" panose="020B0604020202020204" pitchFamily="34" charset="0"/>
                <a:cs typeface="Arial" panose="020B0604020202020204" pitchFamily="34" charset="0"/>
              </a:rPr>
              <a:t>Las empresas que firmaron el compromiso </a:t>
            </a:r>
            <a:r>
              <a:rPr lang="es-AR" dirty="0" err="1">
                <a:solidFill>
                  <a:srgbClr val="002060"/>
                </a:solidFill>
                <a:latin typeface="Arial" panose="020B0604020202020204" pitchFamily="34" charset="0"/>
                <a:cs typeface="Arial" panose="020B0604020202020204" pitchFamily="34" charset="0"/>
              </a:rPr>
              <a:t>WEPs</a:t>
            </a:r>
            <a:r>
              <a:rPr lang="es-AR" dirty="0">
                <a:solidFill>
                  <a:srgbClr val="002060"/>
                </a:solidFill>
                <a:latin typeface="Arial" panose="020B0604020202020204" pitchFamily="34" charset="0"/>
                <a:cs typeface="Arial" panose="020B0604020202020204" pitchFamily="34" charset="0"/>
              </a:rPr>
              <a:t>, fueron: YPF, </a:t>
            </a:r>
            <a:r>
              <a:rPr lang="es-AR" dirty="0" err="1">
                <a:solidFill>
                  <a:srgbClr val="002060"/>
                </a:solidFill>
                <a:latin typeface="Arial" panose="020B0604020202020204" pitchFamily="34" charset="0"/>
                <a:cs typeface="Arial" panose="020B0604020202020204" pitchFamily="34" charset="0"/>
              </a:rPr>
              <a:t>Farmacity</a:t>
            </a:r>
            <a:r>
              <a:rPr lang="es-AR" dirty="0">
                <a:solidFill>
                  <a:srgbClr val="002060"/>
                </a:solidFill>
                <a:latin typeface="Arial" panose="020B0604020202020204" pitchFamily="34" charset="0"/>
                <a:cs typeface="Arial" panose="020B0604020202020204" pitchFamily="34" charset="0"/>
              </a:rPr>
              <a:t>, Medtronic, Bristol-Myers Squibb, </a:t>
            </a:r>
            <a:r>
              <a:rPr lang="es-AR" dirty="0" err="1">
                <a:solidFill>
                  <a:srgbClr val="002060"/>
                </a:solidFill>
                <a:latin typeface="Arial" panose="020B0604020202020204" pitchFamily="34" charset="0"/>
                <a:cs typeface="Arial" panose="020B0604020202020204" pitchFamily="34" charset="0"/>
              </a:rPr>
              <a:t>Ampatel</a:t>
            </a:r>
            <a:r>
              <a:rPr lang="es-AR" dirty="0">
                <a:solidFill>
                  <a:srgbClr val="002060"/>
                </a:solidFill>
                <a:latin typeface="Arial" panose="020B0604020202020204" pitchFamily="34" charset="0"/>
                <a:cs typeface="Arial" panose="020B0604020202020204" pitchFamily="34" charset="0"/>
              </a:rPr>
              <a:t>, AG Sustentable, </a:t>
            </a:r>
            <a:r>
              <a:rPr lang="es-AR" dirty="0" err="1">
                <a:solidFill>
                  <a:srgbClr val="002060"/>
                </a:solidFill>
                <a:latin typeface="Arial" panose="020B0604020202020204" pitchFamily="34" charset="0"/>
                <a:cs typeface="Arial" panose="020B0604020202020204" pitchFamily="34" charset="0"/>
              </a:rPr>
              <a:t>Envision</a:t>
            </a:r>
            <a:r>
              <a:rPr lang="es-AR" dirty="0">
                <a:solidFill>
                  <a:srgbClr val="002060"/>
                </a:solidFill>
                <a:latin typeface="Arial" panose="020B0604020202020204" pitchFamily="34" charset="0"/>
                <a:cs typeface="Arial" panose="020B0604020202020204" pitchFamily="34" charset="0"/>
              </a:rPr>
              <a:t> Argentina, Young &amp; </a:t>
            </a:r>
            <a:r>
              <a:rPr lang="es-AR" dirty="0" err="1">
                <a:solidFill>
                  <a:srgbClr val="002060"/>
                </a:solidFill>
                <a:latin typeface="Arial" panose="020B0604020202020204" pitchFamily="34" charset="0"/>
                <a:cs typeface="Arial" panose="020B0604020202020204" pitchFamily="34" charset="0"/>
              </a:rPr>
              <a:t>Rubicam</a:t>
            </a:r>
            <a:r>
              <a:rPr lang="es-AR" dirty="0">
                <a:solidFill>
                  <a:srgbClr val="002060"/>
                </a:solidFill>
                <a:latin typeface="Arial" panose="020B0604020202020204" pitchFamily="34" charset="0"/>
                <a:cs typeface="Arial" panose="020B0604020202020204" pitchFamily="34" charset="0"/>
              </a:rPr>
              <a:t>, Grupo INSUD, Cielos Pampeanos, </a:t>
            </a:r>
            <a:r>
              <a:rPr lang="es-AR" dirty="0" err="1">
                <a:solidFill>
                  <a:srgbClr val="002060"/>
                </a:solidFill>
                <a:latin typeface="Arial" panose="020B0604020202020204" pitchFamily="34" charset="0"/>
                <a:cs typeface="Arial" panose="020B0604020202020204" pitchFamily="34" charset="0"/>
              </a:rPr>
              <a:t>Ghidini</a:t>
            </a:r>
            <a:r>
              <a:rPr lang="es-AR" dirty="0">
                <a:solidFill>
                  <a:srgbClr val="002060"/>
                </a:solidFill>
                <a:latin typeface="Arial" panose="020B0604020202020204" pitchFamily="34" charset="0"/>
                <a:cs typeface="Arial" panose="020B0604020202020204" pitchFamily="34" charset="0"/>
              </a:rPr>
              <a:t> Rodil, </a:t>
            </a:r>
            <a:r>
              <a:rPr lang="es-AR" dirty="0" err="1">
                <a:solidFill>
                  <a:srgbClr val="002060"/>
                </a:solidFill>
                <a:latin typeface="Arial" panose="020B0604020202020204" pitchFamily="34" charset="0"/>
                <a:cs typeface="Arial" panose="020B0604020202020204" pitchFamily="34" charset="0"/>
              </a:rPr>
              <a:t>Sinteplast</a:t>
            </a:r>
            <a:r>
              <a:rPr lang="es-AR" dirty="0">
                <a:solidFill>
                  <a:srgbClr val="002060"/>
                </a:solidFill>
                <a:latin typeface="Arial" panose="020B0604020202020204" pitchFamily="34" charset="0"/>
                <a:cs typeface="Arial" panose="020B0604020202020204" pitchFamily="34" charset="0"/>
              </a:rPr>
              <a:t> y Natura, entre otras.</a:t>
            </a:r>
          </a:p>
        </p:txBody>
      </p:sp>
      <p:sp>
        <p:nvSpPr>
          <p:cNvPr id="6" name="Rectangle 5">
            <a:extLst>
              <a:ext uri="{FF2B5EF4-FFF2-40B4-BE49-F238E27FC236}">
                <a16:creationId xmlns:a16="http://schemas.microsoft.com/office/drawing/2014/main" id="{D2582414-F470-4473-AFF7-5CA1CC148D14}"/>
              </a:ext>
            </a:extLst>
          </p:cNvPr>
          <p:cNvSpPr/>
          <p:nvPr/>
        </p:nvSpPr>
        <p:spPr>
          <a:xfrm>
            <a:off x="1729095" y="157127"/>
            <a:ext cx="10610389" cy="954107"/>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CAI: Centro Argentino de Ingenieros </a:t>
            </a:r>
          </a:p>
          <a:p>
            <a:r>
              <a:rPr lang="es-AR" sz="2800" u="sng" dirty="0">
                <a:solidFill>
                  <a:srgbClr val="002060"/>
                </a:solidFill>
                <a:latin typeface="Arial" panose="020B0604020202020204" pitchFamily="34" charset="0"/>
                <a:cs typeface="Arial" panose="020B0604020202020204" pitchFamily="34" charset="0"/>
              </a:rPr>
              <a:t>Aplica localmente los </a:t>
            </a:r>
            <a:r>
              <a:rPr lang="es-AR" sz="2800" u="sng" dirty="0" err="1">
                <a:solidFill>
                  <a:srgbClr val="002060"/>
                </a:solidFill>
                <a:latin typeface="Arial" panose="020B0604020202020204" pitchFamily="34" charset="0"/>
                <a:cs typeface="Arial" panose="020B0604020202020204" pitchFamily="34" charset="0"/>
              </a:rPr>
              <a:t>WEPs</a:t>
            </a:r>
            <a:endParaRPr lang="es-AR" sz="2800" u="sng" dirty="0">
              <a:solidFill>
                <a:srgbClr val="00206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37B4A9A-2F49-4920-A609-32C4CA01EB5E}"/>
              </a:ext>
            </a:extLst>
          </p:cNvPr>
          <p:cNvPicPr>
            <a:picLocks noChangeAspect="1"/>
          </p:cNvPicPr>
          <p:nvPr/>
        </p:nvPicPr>
        <p:blipFill>
          <a:blip r:embed="rId3"/>
          <a:stretch>
            <a:fillRect/>
          </a:stretch>
        </p:blipFill>
        <p:spPr>
          <a:xfrm>
            <a:off x="119370" y="144441"/>
            <a:ext cx="1609725" cy="876300"/>
          </a:xfrm>
          <a:prstGeom prst="rect">
            <a:avLst/>
          </a:prstGeom>
        </p:spPr>
      </p:pic>
      <p:sp>
        <p:nvSpPr>
          <p:cNvPr id="8" name="Rectangle 7">
            <a:extLst>
              <a:ext uri="{FF2B5EF4-FFF2-40B4-BE49-F238E27FC236}">
                <a16:creationId xmlns:a16="http://schemas.microsoft.com/office/drawing/2014/main" id="{E86DBA6E-E310-4D81-8D15-B88D1926054F}"/>
              </a:ext>
            </a:extLst>
          </p:cNvPr>
          <p:cNvSpPr/>
          <p:nvPr/>
        </p:nvSpPr>
        <p:spPr>
          <a:xfrm>
            <a:off x="10477160" y="6436560"/>
            <a:ext cx="1388522"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cai.org.ar</a:t>
            </a:r>
          </a:p>
        </p:txBody>
      </p:sp>
    </p:spTree>
    <p:extLst>
      <p:ext uri="{BB962C8B-B14F-4D97-AF65-F5344CB8AC3E}">
        <p14:creationId xmlns:p14="http://schemas.microsoft.com/office/powerpoint/2010/main" val="249153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20EF95-1A76-4CFF-A340-4F8B9DD5E5D4}"/>
              </a:ext>
            </a:extLst>
          </p:cNvPr>
          <p:cNvPicPr>
            <a:picLocks noChangeAspect="1"/>
          </p:cNvPicPr>
          <p:nvPr/>
        </p:nvPicPr>
        <p:blipFill>
          <a:blip r:embed="rId2"/>
          <a:stretch>
            <a:fillRect/>
          </a:stretch>
        </p:blipFill>
        <p:spPr>
          <a:xfrm>
            <a:off x="327538" y="289272"/>
            <a:ext cx="2405830" cy="1342383"/>
          </a:xfrm>
          <a:prstGeom prst="rect">
            <a:avLst/>
          </a:prstGeom>
        </p:spPr>
      </p:pic>
      <p:pic>
        <p:nvPicPr>
          <p:cNvPr id="5" name="Picture 4">
            <a:hlinkClick r:id="rId3" action="ppaction://hlinkfile"/>
            <a:extLst>
              <a:ext uri="{FF2B5EF4-FFF2-40B4-BE49-F238E27FC236}">
                <a16:creationId xmlns:a16="http://schemas.microsoft.com/office/drawing/2014/main" id="{37633C28-F04D-4ED0-8263-6D6C801A9C88}"/>
              </a:ext>
            </a:extLst>
          </p:cNvPr>
          <p:cNvPicPr>
            <a:picLocks noChangeAspect="1"/>
          </p:cNvPicPr>
          <p:nvPr/>
        </p:nvPicPr>
        <p:blipFill>
          <a:blip r:embed="rId4"/>
          <a:stretch>
            <a:fillRect/>
          </a:stretch>
        </p:blipFill>
        <p:spPr>
          <a:xfrm>
            <a:off x="174039" y="1664707"/>
            <a:ext cx="3713899" cy="4120494"/>
          </a:xfrm>
          <a:prstGeom prst="rect">
            <a:avLst/>
          </a:prstGeom>
        </p:spPr>
      </p:pic>
      <p:pic>
        <p:nvPicPr>
          <p:cNvPr id="8" name="Picture 7">
            <a:extLst>
              <a:ext uri="{FF2B5EF4-FFF2-40B4-BE49-F238E27FC236}">
                <a16:creationId xmlns:a16="http://schemas.microsoft.com/office/drawing/2014/main" id="{DDDDE3AB-6905-4A1D-AFB7-12F82B87F5B4}"/>
              </a:ext>
            </a:extLst>
          </p:cNvPr>
          <p:cNvPicPr>
            <a:picLocks noChangeAspect="1"/>
          </p:cNvPicPr>
          <p:nvPr/>
        </p:nvPicPr>
        <p:blipFill>
          <a:blip r:embed="rId5"/>
          <a:stretch>
            <a:fillRect/>
          </a:stretch>
        </p:blipFill>
        <p:spPr>
          <a:xfrm>
            <a:off x="281468" y="5279556"/>
            <a:ext cx="3411792" cy="1578444"/>
          </a:xfrm>
          <a:prstGeom prst="rect">
            <a:avLst/>
          </a:prstGeom>
        </p:spPr>
      </p:pic>
      <p:pic>
        <p:nvPicPr>
          <p:cNvPr id="16" name="Picture 15">
            <a:extLst>
              <a:ext uri="{FF2B5EF4-FFF2-40B4-BE49-F238E27FC236}">
                <a16:creationId xmlns:a16="http://schemas.microsoft.com/office/drawing/2014/main" id="{9C155A93-2D89-4F31-9E81-0F0554872737}"/>
              </a:ext>
            </a:extLst>
          </p:cNvPr>
          <p:cNvPicPr>
            <a:picLocks noChangeAspect="1"/>
          </p:cNvPicPr>
          <p:nvPr/>
        </p:nvPicPr>
        <p:blipFill>
          <a:blip r:embed="rId6"/>
          <a:stretch>
            <a:fillRect/>
          </a:stretch>
        </p:blipFill>
        <p:spPr>
          <a:xfrm>
            <a:off x="4328821" y="1664707"/>
            <a:ext cx="4050301" cy="5236611"/>
          </a:xfrm>
          <a:prstGeom prst="rect">
            <a:avLst/>
          </a:prstGeom>
        </p:spPr>
      </p:pic>
      <p:sp>
        <p:nvSpPr>
          <p:cNvPr id="23" name="Rectangle 22">
            <a:extLst>
              <a:ext uri="{FF2B5EF4-FFF2-40B4-BE49-F238E27FC236}">
                <a16:creationId xmlns:a16="http://schemas.microsoft.com/office/drawing/2014/main" id="{E4355C73-D197-4693-9EC7-86849AFEA30D}"/>
              </a:ext>
            </a:extLst>
          </p:cNvPr>
          <p:cNvSpPr/>
          <p:nvPr/>
        </p:nvSpPr>
        <p:spPr>
          <a:xfrm>
            <a:off x="8507845" y="3208381"/>
            <a:ext cx="3510116" cy="2576820"/>
          </a:xfrm>
          <a:prstGeom prst="rect">
            <a:avLst/>
          </a:prstGeom>
          <a:solidFill>
            <a:srgbClr val="531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a:t>Las mujeres buscan flexibilidad laboral y un propósito de las organizaciones que se alineen a sus valores personales.</a:t>
            </a:r>
          </a:p>
          <a:p>
            <a:pPr algn="ctr"/>
            <a:r>
              <a:rPr lang="es-AR" sz="2000" dirty="0"/>
              <a:t>Posibilidad de desarrollo, </a:t>
            </a:r>
            <a:r>
              <a:rPr lang="es-AR" sz="2000" dirty="0" err="1"/>
              <a:t>mentoring</a:t>
            </a:r>
            <a:r>
              <a:rPr lang="es-AR" sz="2000" dirty="0"/>
              <a:t> y cobertura médica. </a:t>
            </a:r>
          </a:p>
        </p:txBody>
      </p:sp>
      <p:sp>
        <p:nvSpPr>
          <p:cNvPr id="6" name="Rectangle 5">
            <a:extLst>
              <a:ext uri="{FF2B5EF4-FFF2-40B4-BE49-F238E27FC236}">
                <a16:creationId xmlns:a16="http://schemas.microsoft.com/office/drawing/2014/main" id="{4A3D1174-B45E-42C4-A6A9-D1F9723410BA}"/>
              </a:ext>
            </a:extLst>
          </p:cNvPr>
          <p:cNvSpPr/>
          <p:nvPr/>
        </p:nvSpPr>
        <p:spPr>
          <a:xfrm>
            <a:off x="2777346" y="161629"/>
            <a:ext cx="8917214" cy="1384995"/>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Asociación de Mujeres Ingenieras</a:t>
            </a:r>
          </a:p>
          <a:p>
            <a:r>
              <a:rPr lang="es-AR" sz="2800" u="sng" dirty="0">
                <a:solidFill>
                  <a:srgbClr val="002060"/>
                </a:solidFill>
                <a:latin typeface="Arial" panose="020B0604020202020204" pitchFamily="34" charset="0"/>
                <a:cs typeface="Arial" panose="020B0604020202020204" pitchFamily="34" charset="0"/>
              </a:rPr>
              <a:t>Analiza la dinámica laboral de las mujeres en el mundo de la ingeniería</a:t>
            </a:r>
          </a:p>
        </p:txBody>
      </p:sp>
    </p:spTree>
    <p:extLst>
      <p:ext uri="{BB962C8B-B14F-4D97-AF65-F5344CB8AC3E}">
        <p14:creationId xmlns:p14="http://schemas.microsoft.com/office/powerpoint/2010/main" val="3839669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D73D2E-6398-47E3-8209-19679F77AB54}"/>
              </a:ext>
            </a:extLst>
          </p:cNvPr>
          <p:cNvSpPr/>
          <p:nvPr/>
        </p:nvSpPr>
        <p:spPr>
          <a:xfrm>
            <a:off x="612120" y="437414"/>
            <a:ext cx="12577854" cy="954107"/>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Plan Estratégico de Formación de Ingenieros</a:t>
            </a:r>
          </a:p>
          <a:p>
            <a:endParaRPr lang="es-AR" sz="2800" u="sng" dirty="0">
              <a:solidFill>
                <a:srgbClr val="00206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24393DC-2AC4-4FA5-ACC3-2C5919DC762B}"/>
              </a:ext>
            </a:extLst>
          </p:cNvPr>
          <p:cNvSpPr/>
          <p:nvPr/>
        </p:nvSpPr>
        <p:spPr>
          <a:xfrm>
            <a:off x="612119" y="914467"/>
            <a:ext cx="10895701" cy="523220"/>
          </a:xfrm>
          <a:prstGeom prst="rect">
            <a:avLst/>
          </a:prstGeom>
        </p:spPr>
        <p:txBody>
          <a:bodyPr wrap="square">
            <a:spAutoFit/>
          </a:bodyPr>
          <a:lstStyle/>
          <a:p>
            <a:r>
              <a:rPr lang="es-AR" sz="2800" u="sng" dirty="0">
                <a:solidFill>
                  <a:srgbClr val="002060"/>
                </a:solidFill>
                <a:latin typeface="Arial" panose="020B0604020202020204" pitchFamily="34" charset="0"/>
                <a:cs typeface="Arial" panose="020B0604020202020204" pitchFamily="34" charset="0"/>
              </a:rPr>
              <a:t>A través de CONFEDI </a:t>
            </a:r>
            <a:r>
              <a:rPr lang="es-AR" sz="2000" u="sng" dirty="0">
                <a:solidFill>
                  <a:srgbClr val="002060"/>
                </a:solidFill>
                <a:latin typeface="Arial" panose="020B0604020202020204" pitchFamily="34" charset="0"/>
                <a:cs typeface="Arial" panose="020B0604020202020204" pitchFamily="34" charset="0"/>
              </a:rPr>
              <a:t>(Consejo Federal de Decanos de Ingenieria)</a:t>
            </a:r>
          </a:p>
        </p:txBody>
      </p:sp>
      <p:pic>
        <p:nvPicPr>
          <p:cNvPr id="9" name="Picture 8">
            <a:extLst>
              <a:ext uri="{FF2B5EF4-FFF2-40B4-BE49-F238E27FC236}">
                <a16:creationId xmlns:a16="http://schemas.microsoft.com/office/drawing/2014/main" id="{BA38B59D-47D7-4F25-BD00-EBAC256087F9}"/>
              </a:ext>
            </a:extLst>
          </p:cNvPr>
          <p:cNvPicPr>
            <a:picLocks noChangeAspect="1"/>
          </p:cNvPicPr>
          <p:nvPr/>
        </p:nvPicPr>
        <p:blipFill>
          <a:blip r:embed="rId2"/>
          <a:stretch>
            <a:fillRect/>
          </a:stretch>
        </p:blipFill>
        <p:spPr>
          <a:xfrm>
            <a:off x="1701613" y="1857467"/>
            <a:ext cx="10398868" cy="4097719"/>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F0267157-F792-47A9-9480-7343C1E262E8}"/>
              </a:ext>
            </a:extLst>
          </p:cNvPr>
          <p:cNvSpPr/>
          <p:nvPr/>
        </p:nvSpPr>
        <p:spPr>
          <a:xfrm>
            <a:off x="136245" y="6451176"/>
            <a:ext cx="5596532" cy="369332"/>
          </a:xfrm>
          <a:prstGeom prst="rect">
            <a:avLst/>
          </a:prstGeom>
        </p:spPr>
        <p:txBody>
          <a:bodyPr wrap="none">
            <a:spAutoFit/>
          </a:bodyPr>
          <a:lstStyle/>
          <a:p>
            <a:r>
              <a:rPr lang="es-AR" dirty="0">
                <a:hlinkClick r:id="rId3"/>
              </a:rPr>
              <a:t>https://confedi.org.ar/destacados/mujeres-en-ingenieria/</a:t>
            </a:r>
            <a:endParaRPr lang="es-AR" dirty="0"/>
          </a:p>
        </p:txBody>
      </p:sp>
      <p:pic>
        <p:nvPicPr>
          <p:cNvPr id="13" name="Graphic 12" descr="Bullseye">
            <a:extLst>
              <a:ext uri="{FF2B5EF4-FFF2-40B4-BE49-F238E27FC236}">
                <a16:creationId xmlns:a16="http://schemas.microsoft.com/office/drawing/2014/main" id="{93405D75-524C-42E4-BA22-C17581961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3729" y="-33375"/>
            <a:ext cx="914400" cy="914400"/>
          </a:xfrm>
          <a:prstGeom prst="rect">
            <a:avLst/>
          </a:prstGeom>
        </p:spPr>
      </p:pic>
      <p:sp>
        <p:nvSpPr>
          <p:cNvPr id="15" name="TextBox 14">
            <a:extLst>
              <a:ext uri="{FF2B5EF4-FFF2-40B4-BE49-F238E27FC236}">
                <a16:creationId xmlns:a16="http://schemas.microsoft.com/office/drawing/2014/main" id="{C1B79E6D-905A-4BA9-8C7C-9B5596BD0B29}"/>
              </a:ext>
            </a:extLst>
          </p:cNvPr>
          <p:cNvSpPr txBox="1"/>
          <p:nvPr/>
        </p:nvSpPr>
        <p:spPr>
          <a:xfrm>
            <a:off x="9346349" y="537441"/>
            <a:ext cx="2845651" cy="276999"/>
          </a:xfrm>
          <a:prstGeom prst="rect">
            <a:avLst/>
          </a:prstGeom>
          <a:noFill/>
        </p:spPr>
        <p:txBody>
          <a:bodyPr wrap="none" rtlCol="0">
            <a:spAutoFit/>
          </a:bodyPr>
          <a:lstStyle/>
          <a:p>
            <a:r>
              <a:rPr lang="es-AR" sz="1200" b="1" dirty="0">
                <a:latin typeface="Arial" panose="020B0604020202020204" pitchFamily="34" charset="0"/>
                <a:cs typeface="Arial" panose="020B0604020202020204" pitchFamily="34" charset="0"/>
              </a:rPr>
              <a:t>Objetivo: 1 </a:t>
            </a:r>
            <a:r>
              <a:rPr lang="es-AR" sz="1200" b="1" dirty="0" err="1">
                <a:latin typeface="Arial" panose="020B0604020202020204" pitchFamily="34" charset="0"/>
                <a:cs typeface="Arial" panose="020B0604020202020204" pitchFamily="34" charset="0"/>
              </a:rPr>
              <a:t>ing</a:t>
            </a:r>
            <a:r>
              <a:rPr lang="es-AR" sz="1200" b="1" dirty="0">
                <a:latin typeface="Arial" panose="020B0604020202020204" pitchFamily="34" charset="0"/>
                <a:cs typeface="Arial" panose="020B0604020202020204" pitchFamily="34" charset="0"/>
              </a:rPr>
              <a:t> cada 4000 habitantes</a:t>
            </a:r>
          </a:p>
        </p:txBody>
      </p:sp>
      <p:sp>
        <p:nvSpPr>
          <p:cNvPr id="2" name="Rectangle 1">
            <a:extLst>
              <a:ext uri="{FF2B5EF4-FFF2-40B4-BE49-F238E27FC236}">
                <a16:creationId xmlns:a16="http://schemas.microsoft.com/office/drawing/2014/main" id="{8E73FF33-3414-4FE8-ACDA-6AE0FF1DEAD2}"/>
              </a:ext>
            </a:extLst>
          </p:cNvPr>
          <p:cNvSpPr/>
          <p:nvPr/>
        </p:nvSpPr>
        <p:spPr>
          <a:xfrm>
            <a:off x="438143" y="4771180"/>
            <a:ext cx="2526940" cy="10420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dirty="0">
                <a:latin typeface="Arial" panose="020B0604020202020204" pitchFamily="34" charset="0"/>
                <a:cs typeface="Arial" panose="020B0604020202020204" pitchFamily="34" charset="0"/>
              </a:rPr>
              <a:t>Matilda </a:t>
            </a:r>
            <a:r>
              <a:rPr lang="es-AR" dirty="0" err="1">
                <a:latin typeface="Arial" panose="020B0604020202020204" pitchFamily="34" charset="0"/>
                <a:cs typeface="Arial" panose="020B0604020202020204" pitchFamily="34" charset="0"/>
              </a:rPr>
              <a:t>Gage</a:t>
            </a:r>
            <a:endParaRPr lang="es-AR" dirty="0">
              <a:latin typeface="Arial" panose="020B0604020202020204" pitchFamily="34" charset="0"/>
              <a:cs typeface="Arial" panose="020B0604020202020204" pitchFamily="34" charset="0"/>
            </a:endParaRPr>
          </a:p>
          <a:p>
            <a:pPr algn="ctr"/>
            <a:r>
              <a:rPr lang="es-AR" dirty="0">
                <a:latin typeface="Arial" panose="020B0604020202020204" pitchFamily="34" charset="0"/>
                <a:cs typeface="Arial" panose="020B0604020202020204" pitchFamily="34" charset="0"/>
              </a:rPr>
              <a:t>Mujeres en el campo STEM </a:t>
            </a:r>
          </a:p>
        </p:txBody>
      </p:sp>
      <p:pic>
        <p:nvPicPr>
          <p:cNvPr id="3" name="Picture 2">
            <a:extLst>
              <a:ext uri="{FF2B5EF4-FFF2-40B4-BE49-F238E27FC236}">
                <a16:creationId xmlns:a16="http://schemas.microsoft.com/office/drawing/2014/main" id="{D9E5630D-D63A-44C5-92C4-5FC7822F406C}"/>
              </a:ext>
            </a:extLst>
          </p:cNvPr>
          <p:cNvPicPr>
            <a:picLocks noChangeAspect="1"/>
          </p:cNvPicPr>
          <p:nvPr/>
        </p:nvPicPr>
        <p:blipFill>
          <a:blip r:embed="rId6"/>
          <a:stretch>
            <a:fillRect/>
          </a:stretch>
        </p:blipFill>
        <p:spPr>
          <a:xfrm>
            <a:off x="425305" y="1933677"/>
            <a:ext cx="1752600" cy="2695575"/>
          </a:xfrm>
          <a:prstGeom prst="rect">
            <a:avLst/>
          </a:prstGeom>
          <a:ln>
            <a:noFill/>
          </a:ln>
          <a:effectLst>
            <a:softEdge rad="112500"/>
          </a:effectLst>
        </p:spPr>
      </p:pic>
    </p:spTree>
    <p:extLst>
      <p:ext uri="{BB962C8B-B14F-4D97-AF65-F5344CB8AC3E}">
        <p14:creationId xmlns:p14="http://schemas.microsoft.com/office/powerpoint/2010/main" val="326810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D73D2E-6398-47E3-8209-19679F77AB54}"/>
              </a:ext>
            </a:extLst>
          </p:cNvPr>
          <p:cNvSpPr/>
          <p:nvPr/>
        </p:nvSpPr>
        <p:spPr>
          <a:xfrm>
            <a:off x="612120" y="437414"/>
            <a:ext cx="12577854" cy="954107"/>
          </a:xfrm>
          <a:prstGeom prst="rect">
            <a:avLst/>
          </a:prstGeom>
        </p:spPr>
        <p:txBody>
          <a:bodyPr wrap="square">
            <a:spAutoFit/>
          </a:bodyPr>
          <a:lstStyle/>
          <a:p>
            <a:r>
              <a:rPr lang="es-AR" sz="2800" b="1" dirty="0">
                <a:solidFill>
                  <a:srgbClr val="002060"/>
                </a:solidFill>
                <a:latin typeface="Arial" panose="020B0604020202020204" pitchFamily="34" charset="0"/>
                <a:cs typeface="Arial" panose="020B0604020202020204" pitchFamily="34" charset="0"/>
              </a:rPr>
              <a:t>Plan Estratégico de Formación de Ingenieros</a:t>
            </a:r>
          </a:p>
          <a:p>
            <a:endParaRPr lang="es-AR" sz="2800" u="sng" dirty="0">
              <a:solidFill>
                <a:srgbClr val="00206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24393DC-2AC4-4FA5-ACC3-2C5919DC762B}"/>
              </a:ext>
            </a:extLst>
          </p:cNvPr>
          <p:cNvSpPr/>
          <p:nvPr/>
        </p:nvSpPr>
        <p:spPr>
          <a:xfrm>
            <a:off x="612119" y="914467"/>
            <a:ext cx="10895701" cy="523220"/>
          </a:xfrm>
          <a:prstGeom prst="rect">
            <a:avLst/>
          </a:prstGeom>
        </p:spPr>
        <p:txBody>
          <a:bodyPr wrap="square">
            <a:spAutoFit/>
          </a:bodyPr>
          <a:lstStyle/>
          <a:p>
            <a:r>
              <a:rPr lang="es-AR" sz="2800" u="sng" dirty="0">
                <a:solidFill>
                  <a:srgbClr val="002060"/>
                </a:solidFill>
                <a:latin typeface="Arial" panose="020B0604020202020204" pitchFamily="34" charset="0"/>
                <a:cs typeface="Arial" panose="020B0604020202020204" pitchFamily="34" charset="0"/>
              </a:rPr>
              <a:t>A través de CONFEDI </a:t>
            </a:r>
            <a:r>
              <a:rPr lang="es-AR" sz="2000" u="sng" dirty="0">
                <a:solidFill>
                  <a:srgbClr val="002060"/>
                </a:solidFill>
                <a:latin typeface="Arial" panose="020B0604020202020204" pitchFamily="34" charset="0"/>
                <a:cs typeface="Arial" panose="020B0604020202020204" pitchFamily="34" charset="0"/>
              </a:rPr>
              <a:t>(Consejo Federal de Decanos de Ingenieria)</a:t>
            </a:r>
          </a:p>
        </p:txBody>
      </p:sp>
      <p:pic>
        <p:nvPicPr>
          <p:cNvPr id="9" name="Picture 8">
            <a:extLst>
              <a:ext uri="{FF2B5EF4-FFF2-40B4-BE49-F238E27FC236}">
                <a16:creationId xmlns:a16="http://schemas.microsoft.com/office/drawing/2014/main" id="{BA38B59D-47D7-4F25-BD00-EBAC256087F9}"/>
              </a:ext>
            </a:extLst>
          </p:cNvPr>
          <p:cNvPicPr>
            <a:picLocks noChangeAspect="1"/>
          </p:cNvPicPr>
          <p:nvPr/>
        </p:nvPicPr>
        <p:blipFill rotWithShape="1">
          <a:blip r:embed="rId2"/>
          <a:srcRect t="15877" r="53170"/>
          <a:stretch/>
        </p:blipFill>
        <p:spPr>
          <a:xfrm>
            <a:off x="6566054" y="2049883"/>
            <a:ext cx="4869750" cy="3447141"/>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F0267157-F792-47A9-9480-7343C1E262E8}"/>
              </a:ext>
            </a:extLst>
          </p:cNvPr>
          <p:cNvSpPr/>
          <p:nvPr/>
        </p:nvSpPr>
        <p:spPr>
          <a:xfrm>
            <a:off x="136245" y="6451176"/>
            <a:ext cx="5596532" cy="369332"/>
          </a:xfrm>
          <a:prstGeom prst="rect">
            <a:avLst/>
          </a:prstGeom>
        </p:spPr>
        <p:txBody>
          <a:bodyPr wrap="none">
            <a:spAutoFit/>
          </a:bodyPr>
          <a:lstStyle/>
          <a:p>
            <a:r>
              <a:rPr lang="es-AR" dirty="0">
                <a:hlinkClick r:id="rId3"/>
              </a:rPr>
              <a:t>https://confedi.org.ar/destacados/mujeres-en-ingenieria/</a:t>
            </a:r>
            <a:endParaRPr lang="es-AR" dirty="0"/>
          </a:p>
        </p:txBody>
      </p:sp>
      <p:sp>
        <p:nvSpPr>
          <p:cNvPr id="11" name="Explosion: 14 Points 10">
            <a:extLst>
              <a:ext uri="{FF2B5EF4-FFF2-40B4-BE49-F238E27FC236}">
                <a16:creationId xmlns:a16="http://schemas.microsoft.com/office/drawing/2014/main" id="{3E4943C2-8194-47BB-9DC6-EC2439C20019}"/>
              </a:ext>
            </a:extLst>
          </p:cNvPr>
          <p:cNvSpPr/>
          <p:nvPr/>
        </p:nvSpPr>
        <p:spPr>
          <a:xfrm>
            <a:off x="136245" y="1491548"/>
            <a:ext cx="4416537" cy="3701700"/>
          </a:xfrm>
          <a:prstGeom prst="irregularSeal2">
            <a:avLst/>
          </a:prstGeom>
          <a:solidFill>
            <a:srgbClr val="FFCC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solidFill>
                  <a:srgbClr val="002060"/>
                </a:solidFill>
                <a:latin typeface="Arial" panose="020B0604020202020204" pitchFamily="34" charset="0"/>
                <a:cs typeface="Arial" panose="020B0604020202020204" pitchFamily="34" charset="0"/>
              </a:rPr>
              <a:t>Visibilizar el trabajo de la mujer en la ingeniería</a:t>
            </a:r>
          </a:p>
        </p:txBody>
      </p:sp>
      <p:sp>
        <p:nvSpPr>
          <p:cNvPr id="12" name="Explosion: 14 Points 11">
            <a:extLst>
              <a:ext uri="{FF2B5EF4-FFF2-40B4-BE49-F238E27FC236}">
                <a16:creationId xmlns:a16="http://schemas.microsoft.com/office/drawing/2014/main" id="{C833479D-0F5B-4218-BF68-B9713810A115}"/>
              </a:ext>
            </a:extLst>
          </p:cNvPr>
          <p:cNvSpPr/>
          <p:nvPr/>
        </p:nvSpPr>
        <p:spPr>
          <a:xfrm>
            <a:off x="3451122" y="3121794"/>
            <a:ext cx="4065496" cy="3283216"/>
          </a:xfrm>
          <a:prstGeom prst="irregularSeal2">
            <a:avLst/>
          </a:prstGeom>
          <a:solidFill>
            <a:srgbClr val="FFCC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AR" b="1" dirty="0">
                <a:solidFill>
                  <a:srgbClr val="002060"/>
                </a:solidFill>
                <a:latin typeface="Arial" panose="020B0604020202020204" pitchFamily="34" charset="0"/>
                <a:cs typeface="Arial" panose="020B0604020202020204" pitchFamily="34" charset="0"/>
              </a:rPr>
              <a:t>Motivar a las jóvenes</a:t>
            </a:r>
          </a:p>
        </p:txBody>
      </p:sp>
      <p:pic>
        <p:nvPicPr>
          <p:cNvPr id="13" name="Graphic 12" descr="Bullseye">
            <a:extLst>
              <a:ext uri="{FF2B5EF4-FFF2-40B4-BE49-F238E27FC236}">
                <a16:creationId xmlns:a16="http://schemas.microsoft.com/office/drawing/2014/main" id="{93405D75-524C-42E4-BA22-C17581961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43729" y="-33375"/>
            <a:ext cx="914400" cy="914400"/>
          </a:xfrm>
          <a:prstGeom prst="rect">
            <a:avLst/>
          </a:prstGeom>
        </p:spPr>
      </p:pic>
      <p:sp>
        <p:nvSpPr>
          <p:cNvPr id="15" name="TextBox 14">
            <a:extLst>
              <a:ext uri="{FF2B5EF4-FFF2-40B4-BE49-F238E27FC236}">
                <a16:creationId xmlns:a16="http://schemas.microsoft.com/office/drawing/2014/main" id="{C1B79E6D-905A-4BA9-8C7C-9B5596BD0B29}"/>
              </a:ext>
            </a:extLst>
          </p:cNvPr>
          <p:cNvSpPr txBox="1"/>
          <p:nvPr/>
        </p:nvSpPr>
        <p:spPr>
          <a:xfrm>
            <a:off x="9346349" y="537441"/>
            <a:ext cx="2845651" cy="276999"/>
          </a:xfrm>
          <a:prstGeom prst="rect">
            <a:avLst/>
          </a:prstGeom>
          <a:noFill/>
        </p:spPr>
        <p:txBody>
          <a:bodyPr wrap="none" rtlCol="0">
            <a:spAutoFit/>
          </a:bodyPr>
          <a:lstStyle/>
          <a:p>
            <a:r>
              <a:rPr lang="es-AR" sz="1200" b="1" dirty="0">
                <a:latin typeface="Arial" panose="020B0604020202020204" pitchFamily="34" charset="0"/>
                <a:cs typeface="Arial" panose="020B0604020202020204" pitchFamily="34" charset="0"/>
              </a:rPr>
              <a:t>Objetivo: 1 </a:t>
            </a:r>
            <a:r>
              <a:rPr lang="es-AR" sz="1200" b="1" dirty="0" err="1">
                <a:latin typeface="Arial" panose="020B0604020202020204" pitchFamily="34" charset="0"/>
                <a:cs typeface="Arial" panose="020B0604020202020204" pitchFamily="34" charset="0"/>
              </a:rPr>
              <a:t>ing</a:t>
            </a:r>
            <a:r>
              <a:rPr lang="es-AR" sz="1200" b="1" dirty="0">
                <a:latin typeface="Arial" panose="020B0604020202020204" pitchFamily="34" charset="0"/>
                <a:cs typeface="Arial" panose="020B0604020202020204" pitchFamily="34" charset="0"/>
              </a:rPr>
              <a:t> cada 4000 habitantes</a:t>
            </a:r>
          </a:p>
        </p:txBody>
      </p:sp>
    </p:spTree>
    <p:extLst>
      <p:ext uri="{BB962C8B-B14F-4D97-AF65-F5344CB8AC3E}">
        <p14:creationId xmlns:p14="http://schemas.microsoft.com/office/powerpoint/2010/main" val="3224022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534CBCEE-E1F5-4F12-8681-A73FDDBA91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116" y="1761910"/>
            <a:ext cx="2977238" cy="2977238"/>
          </a:xfrm>
          <a:prstGeom prst="rect">
            <a:avLst/>
          </a:prstGeom>
        </p:spPr>
      </p:pic>
      <p:pic>
        <p:nvPicPr>
          <p:cNvPr id="5" name="Picture 4" descr="Young woman">
            <a:extLst>
              <a:ext uri="{FF2B5EF4-FFF2-40B4-BE49-F238E27FC236}">
                <a16:creationId xmlns:a16="http://schemas.microsoft.com/office/drawing/2014/main" id="{63BF65AA-FE23-4E8D-9486-18ADE4CDB27E}"/>
              </a:ext>
            </a:extLst>
          </p:cNvPr>
          <p:cNvPicPr>
            <a:picLocks noChangeAspect="1"/>
          </p:cNvPicPr>
          <p:nvPr/>
        </p:nvPicPr>
        <p:blipFill>
          <a:blip r:embed="rId4"/>
          <a:stretch>
            <a:fillRect/>
          </a:stretch>
        </p:blipFill>
        <p:spPr>
          <a:xfrm>
            <a:off x="3672406" y="142365"/>
            <a:ext cx="3731285" cy="6573270"/>
          </a:xfrm>
          <a:prstGeom prst="rect">
            <a:avLst/>
          </a:prstGeom>
        </p:spPr>
      </p:pic>
      <p:sp>
        <p:nvSpPr>
          <p:cNvPr id="4" name="TextBox 3">
            <a:extLst>
              <a:ext uri="{FF2B5EF4-FFF2-40B4-BE49-F238E27FC236}">
                <a16:creationId xmlns:a16="http://schemas.microsoft.com/office/drawing/2014/main" id="{B9A13E9D-00F7-41AE-BC2A-8D93F9C4DA02}"/>
              </a:ext>
            </a:extLst>
          </p:cNvPr>
          <p:cNvSpPr txBox="1"/>
          <p:nvPr/>
        </p:nvSpPr>
        <p:spPr>
          <a:xfrm flipH="1">
            <a:off x="4050391" y="1661346"/>
            <a:ext cx="2975313" cy="2308324"/>
          </a:xfrm>
          <a:prstGeom prst="rect">
            <a:avLst/>
          </a:prstGeom>
          <a:noFill/>
        </p:spPr>
        <p:txBody>
          <a:bodyPr wrap="square" rtlCol="0">
            <a:spAutoFit/>
          </a:bodyPr>
          <a:lstStyle/>
          <a:p>
            <a:r>
              <a:rPr lang="es-AR" sz="2400" dirty="0">
                <a:solidFill>
                  <a:srgbClr val="002060"/>
                </a:solidFill>
                <a:latin typeface="Arial" panose="020B0604020202020204" pitchFamily="34" charset="0"/>
                <a:cs typeface="Arial" panose="020B0604020202020204" pitchFamily="34" charset="0"/>
              </a:rPr>
              <a:t>¿Cuantas INGENIERAS destacadas pueden mencionar? ¿Cuáles son nuestros modelos?</a:t>
            </a:r>
          </a:p>
        </p:txBody>
      </p:sp>
    </p:spTree>
    <p:extLst>
      <p:ext uri="{BB962C8B-B14F-4D97-AF65-F5344CB8AC3E}">
        <p14:creationId xmlns:p14="http://schemas.microsoft.com/office/powerpoint/2010/main" val="145879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A13E9D-00F7-41AE-BC2A-8D93F9C4DA02}"/>
              </a:ext>
            </a:extLst>
          </p:cNvPr>
          <p:cNvSpPr txBox="1"/>
          <p:nvPr/>
        </p:nvSpPr>
        <p:spPr>
          <a:xfrm flipH="1">
            <a:off x="3419525" y="2600362"/>
            <a:ext cx="7692268" cy="1015663"/>
          </a:xfrm>
          <a:prstGeom prst="rect">
            <a:avLst/>
          </a:prstGeom>
          <a:noFill/>
        </p:spPr>
        <p:txBody>
          <a:bodyPr wrap="square" rtlCol="0">
            <a:spAutoFit/>
          </a:bodyPr>
          <a:lstStyle/>
          <a:p>
            <a:r>
              <a:rPr lang="es-AR" sz="6000" dirty="0">
                <a:solidFill>
                  <a:srgbClr val="002060"/>
                </a:solidFill>
                <a:latin typeface="Arial" panose="020B0604020202020204" pitchFamily="34" charset="0"/>
                <a:cs typeface="Arial" panose="020B0604020202020204" pitchFamily="34" charset="0"/>
              </a:rPr>
              <a:t>¡Bienvenidos!</a:t>
            </a:r>
          </a:p>
        </p:txBody>
      </p:sp>
    </p:spTree>
    <p:extLst>
      <p:ext uri="{BB962C8B-B14F-4D97-AF65-F5344CB8AC3E}">
        <p14:creationId xmlns:p14="http://schemas.microsoft.com/office/powerpoint/2010/main" val="13248007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E38096-66EA-494E-8062-A7AE14DAFCAA}"/>
              </a:ext>
            </a:extLst>
          </p:cNvPr>
          <p:cNvPicPr>
            <a:picLocks noChangeAspect="1"/>
          </p:cNvPicPr>
          <p:nvPr/>
        </p:nvPicPr>
        <p:blipFill>
          <a:blip r:embed="rId2"/>
          <a:stretch>
            <a:fillRect/>
          </a:stretch>
        </p:blipFill>
        <p:spPr>
          <a:xfrm>
            <a:off x="281902" y="226142"/>
            <a:ext cx="3103283" cy="471134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B4BF8D60-93E4-457D-9A6A-37CE07CFC984}"/>
              </a:ext>
            </a:extLst>
          </p:cNvPr>
          <p:cNvSpPr txBox="1"/>
          <p:nvPr/>
        </p:nvSpPr>
        <p:spPr>
          <a:xfrm flipH="1">
            <a:off x="665707" y="5344179"/>
            <a:ext cx="2008667" cy="923330"/>
          </a:xfrm>
          <a:prstGeom prst="rect">
            <a:avLst/>
          </a:prstGeom>
          <a:noFill/>
        </p:spPr>
        <p:txBody>
          <a:bodyPr wrap="square" rtlCol="0">
            <a:spAutoFit/>
          </a:bodyPr>
          <a:lstStyle/>
          <a:p>
            <a:pPr algn="ctr"/>
            <a:r>
              <a:rPr lang="es-AR" dirty="0">
                <a:solidFill>
                  <a:srgbClr val="002060"/>
                </a:solidFill>
                <a:latin typeface="Arial" panose="020B0604020202020204" pitchFamily="34" charset="0"/>
                <a:cs typeface="Arial" panose="020B0604020202020204" pitchFamily="34" charset="0"/>
              </a:rPr>
              <a:t>Programó la máquina analítica de </a:t>
            </a:r>
            <a:r>
              <a:rPr lang="es-AR" dirty="0" err="1">
                <a:solidFill>
                  <a:srgbClr val="002060"/>
                </a:solidFill>
                <a:latin typeface="Arial" panose="020B0604020202020204" pitchFamily="34" charset="0"/>
                <a:cs typeface="Arial" panose="020B0604020202020204" pitchFamily="34" charset="0"/>
              </a:rPr>
              <a:t>Babagge</a:t>
            </a:r>
            <a:endParaRPr lang="es-AR" dirty="0">
              <a:solidFill>
                <a:srgbClr val="00206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75FC747-EA33-46F7-B803-CA6089266374}"/>
              </a:ext>
            </a:extLst>
          </p:cNvPr>
          <p:cNvSpPr txBox="1"/>
          <p:nvPr/>
        </p:nvSpPr>
        <p:spPr>
          <a:xfrm>
            <a:off x="10261312" y="6449962"/>
            <a:ext cx="1641796"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wikipedia.org</a:t>
            </a:r>
          </a:p>
        </p:txBody>
      </p:sp>
      <p:pic>
        <p:nvPicPr>
          <p:cNvPr id="3" name="Picture 2">
            <a:extLst>
              <a:ext uri="{FF2B5EF4-FFF2-40B4-BE49-F238E27FC236}">
                <a16:creationId xmlns:a16="http://schemas.microsoft.com/office/drawing/2014/main" id="{6BAA9D9D-4DD3-45EE-88E2-2B25AB790178}"/>
              </a:ext>
            </a:extLst>
          </p:cNvPr>
          <p:cNvPicPr>
            <a:picLocks noChangeAspect="1"/>
          </p:cNvPicPr>
          <p:nvPr/>
        </p:nvPicPr>
        <p:blipFill>
          <a:blip r:embed="rId3"/>
          <a:stretch>
            <a:fillRect/>
          </a:stretch>
        </p:blipFill>
        <p:spPr>
          <a:xfrm>
            <a:off x="3516033" y="226142"/>
            <a:ext cx="2442175" cy="416074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5D81FF45-2120-4F15-A88D-E23C58CFD334}"/>
              </a:ext>
            </a:extLst>
          </p:cNvPr>
          <p:cNvPicPr>
            <a:picLocks noChangeAspect="1"/>
          </p:cNvPicPr>
          <p:nvPr/>
        </p:nvPicPr>
        <p:blipFill>
          <a:blip r:embed="rId4"/>
          <a:stretch>
            <a:fillRect/>
          </a:stretch>
        </p:blipFill>
        <p:spPr>
          <a:xfrm>
            <a:off x="6089055" y="277000"/>
            <a:ext cx="2963364" cy="457153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F582D3E-E335-4C86-9AED-0638EE48E422}"/>
              </a:ext>
            </a:extLst>
          </p:cNvPr>
          <p:cNvPicPr>
            <a:picLocks noChangeAspect="1"/>
          </p:cNvPicPr>
          <p:nvPr/>
        </p:nvPicPr>
        <p:blipFill>
          <a:blip r:embed="rId5"/>
          <a:stretch>
            <a:fillRect/>
          </a:stretch>
        </p:blipFill>
        <p:spPr>
          <a:xfrm>
            <a:off x="9183266" y="314624"/>
            <a:ext cx="2510956" cy="372394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A64FA91-735B-42C9-B3D7-9CB97B4BB0B3}"/>
              </a:ext>
            </a:extLst>
          </p:cNvPr>
          <p:cNvPicPr>
            <a:picLocks noChangeAspect="1"/>
          </p:cNvPicPr>
          <p:nvPr/>
        </p:nvPicPr>
        <p:blipFill>
          <a:blip r:embed="rId6"/>
          <a:stretch>
            <a:fillRect/>
          </a:stretch>
        </p:blipFill>
        <p:spPr>
          <a:xfrm>
            <a:off x="3557613" y="4691084"/>
            <a:ext cx="2244529" cy="1576425"/>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5E62D0C3-4BBB-4360-B616-59C70049C093}"/>
              </a:ext>
            </a:extLst>
          </p:cNvPr>
          <p:cNvPicPr>
            <a:picLocks noChangeAspect="1"/>
          </p:cNvPicPr>
          <p:nvPr/>
        </p:nvPicPr>
        <p:blipFill>
          <a:blip r:embed="rId7"/>
          <a:stretch>
            <a:fillRect/>
          </a:stretch>
        </p:blipFill>
        <p:spPr>
          <a:xfrm>
            <a:off x="6272091" y="4973793"/>
            <a:ext cx="2441225" cy="1753168"/>
          </a:xfrm>
          <a:prstGeom prst="rect">
            <a:avLst/>
          </a:prstGeom>
        </p:spPr>
      </p:pic>
      <p:pic>
        <p:nvPicPr>
          <p:cNvPr id="21" name="Picture 20">
            <a:extLst>
              <a:ext uri="{FF2B5EF4-FFF2-40B4-BE49-F238E27FC236}">
                <a16:creationId xmlns:a16="http://schemas.microsoft.com/office/drawing/2014/main" id="{6DDEA975-9CEA-4205-8801-433DA9455907}"/>
              </a:ext>
            </a:extLst>
          </p:cNvPr>
          <p:cNvPicPr>
            <a:picLocks noChangeAspect="1"/>
          </p:cNvPicPr>
          <p:nvPr/>
        </p:nvPicPr>
        <p:blipFill>
          <a:blip r:embed="rId8"/>
          <a:stretch>
            <a:fillRect/>
          </a:stretch>
        </p:blipFill>
        <p:spPr>
          <a:xfrm>
            <a:off x="9322575" y="4540554"/>
            <a:ext cx="2203718" cy="1407417"/>
          </a:xfrm>
          <a:prstGeom prst="rect">
            <a:avLst/>
          </a:prstGeom>
        </p:spPr>
      </p:pic>
    </p:spTree>
    <p:extLst>
      <p:ext uri="{BB962C8B-B14F-4D97-AF65-F5344CB8AC3E}">
        <p14:creationId xmlns:p14="http://schemas.microsoft.com/office/powerpoint/2010/main" val="3855686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reviewing paper on a table">
            <a:extLst>
              <a:ext uri="{FF2B5EF4-FFF2-40B4-BE49-F238E27FC236}">
                <a16:creationId xmlns:a16="http://schemas.microsoft.com/office/drawing/2014/main" id="{27C91B61-A863-4DB5-BC20-E20EE4D09B92}"/>
              </a:ext>
            </a:extLst>
          </p:cNvPr>
          <p:cNvPicPr>
            <a:picLocks noChangeAspect="1"/>
          </p:cNvPicPr>
          <p:nvPr/>
        </p:nvPicPr>
        <p:blipFill>
          <a:blip r:embed="rId2"/>
          <a:stretch>
            <a:fillRect/>
          </a:stretch>
        </p:blipFill>
        <p:spPr>
          <a:xfrm>
            <a:off x="958771" y="0"/>
            <a:ext cx="10274458" cy="6858000"/>
          </a:xfrm>
          <a:prstGeom prst="rect">
            <a:avLst/>
          </a:prstGeom>
        </p:spPr>
      </p:pic>
      <p:sp>
        <p:nvSpPr>
          <p:cNvPr id="6" name="TextBox 5">
            <a:extLst>
              <a:ext uri="{FF2B5EF4-FFF2-40B4-BE49-F238E27FC236}">
                <a16:creationId xmlns:a16="http://schemas.microsoft.com/office/drawing/2014/main" id="{E7ECE19C-C5AF-4197-9B13-D7843F0FF062}"/>
              </a:ext>
            </a:extLst>
          </p:cNvPr>
          <p:cNvSpPr txBox="1"/>
          <p:nvPr/>
        </p:nvSpPr>
        <p:spPr>
          <a:xfrm>
            <a:off x="958772" y="0"/>
            <a:ext cx="4330984" cy="2862322"/>
          </a:xfrm>
          <a:prstGeom prst="rect">
            <a:avLst/>
          </a:prstGeom>
          <a:solidFill>
            <a:schemeClr val="bg1"/>
          </a:solidFill>
        </p:spPr>
        <p:txBody>
          <a:bodyPr wrap="square" rtlCol="0">
            <a:spAutoFit/>
          </a:bodyPr>
          <a:lstStyle/>
          <a:p>
            <a:pPr algn="ctr"/>
            <a:r>
              <a:rPr lang="es-AR" sz="4500" dirty="0">
                <a:solidFill>
                  <a:srgbClr val="002060"/>
                </a:solidFill>
                <a:latin typeface="Arial" panose="020B0604020202020204" pitchFamily="34" charset="0"/>
                <a:cs typeface="Arial" panose="020B0604020202020204" pitchFamily="34" charset="0"/>
              </a:rPr>
              <a:t>¡Hay un mundo de oportunidades esperándote!</a:t>
            </a:r>
          </a:p>
        </p:txBody>
      </p:sp>
    </p:spTree>
    <p:extLst>
      <p:ext uri="{BB962C8B-B14F-4D97-AF65-F5344CB8AC3E}">
        <p14:creationId xmlns:p14="http://schemas.microsoft.com/office/powerpoint/2010/main" val="39021419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lanced stones on a pebble beach during sunset">
            <a:extLst>
              <a:ext uri="{FF2B5EF4-FFF2-40B4-BE49-F238E27FC236}">
                <a16:creationId xmlns:a16="http://schemas.microsoft.com/office/drawing/2014/main" id="{51035E66-1D68-48FF-943B-5B8A007E4F15}"/>
              </a:ext>
            </a:extLst>
          </p:cNvPr>
          <p:cNvPicPr>
            <a:picLocks noChangeAspect="1"/>
          </p:cNvPicPr>
          <p:nvPr/>
        </p:nvPicPr>
        <p:blipFill>
          <a:blip r:embed="rId2"/>
          <a:stretch>
            <a:fillRect/>
          </a:stretch>
        </p:blipFill>
        <p:spPr>
          <a:xfrm>
            <a:off x="951243" y="0"/>
            <a:ext cx="10289512" cy="6858000"/>
          </a:xfrm>
          <a:prstGeom prst="rect">
            <a:avLst/>
          </a:prstGeom>
        </p:spPr>
      </p:pic>
      <p:sp>
        <p:nvSpPr>
          <p:cNvPr id="3" name="Subtitle 2">
            <a:extLst>
              <a:ext uri="{FF2B5EF4-FFF2-40B4-BE49-F238E27FC236}">
                <a16:creationId xmlns:a16="http://schemas.microsoft.com/office/drawing/2014/main" id="{68F7F7E7-E926-4AF7-A109-AF55BE8AC633}"/>
              </a:ext>
            </a:extLst>
          </p:cNvPr>
          <p:cNvSpPr txBox="1">
            <a:spLocks/>
          </p:cNvSpPr>
          <p:nvPr/>
        </p:nvSpPr>
        <p:spPr>
          <a:xfrm>
            <a:off x="1163281" y="3261654"/>
            <a:ext cx="1893459" cy="276999"/>
          </a:xfrm>
          <a:prstGeom prst="rect">
            <a:avLst/>
          </a:prstGeom>
          <a:solidFill>
            <a:schemeClr val="bg1"/>
          </a:solidFill>
        </p:spPr>
        <p:txBody>
          <a:bodyPr wrap="square" rtlCol="0">
            <a:spAutoFit/>
          </a:bodyPr>
          <a:lstStyle>
            <a:defPPr>
              <a:defRPr lang="es-AR"/>
            </a:defPPr>
            <a:lvl1pPr algn="ctr">
              <a:defRPr sz="3600">
                <a:solidFill>
                  <a:srgbClr val="002060"/>
                </a:solidFill>
                <a:latin typeface="Arial" panose="020B0604020202020204" pitchFamily="34" charset="0"/>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sz="1200" dirty="0"/>
              <a:t>Ing. Cristina Nieto Cano</a:t>
            </a:r>
          </a:p>
        </p:txBody>
      </p:sp>
      <p:pic>
        <p:nvPicPr>
          <p:cNvPr id="5" name="Picture 4">
            <a:extLst>
              <a:ext uri="{FF2B5EF4-FFF2-40B4-BE49-F238E27FC236}">
                <a16:creationId xmlns:a16="http://schemas.microsoft.com/office/drawing/2014/main" id="{46A05785-FF26-492B-899C-33C7EFE24B66}"/>
              </a:ext>
            </a:extLst>
          </p:cNvPr>
          <p:cNvPicPr>
            <a:picLocks noChangeAspect="1"/>
          </p:cNvPicPr>
          <p:nvPr/>
        </p:nvPicPr>
        <p:blipFill>
          <a:blip r:embed="rId3"/>
          <a:stretch>
            <a:fillRect/>
          </a:stretch>
        </p:blipFill>
        <p:spPr>
          <a:xfrm>
            <a:off x="3225677" y="1574291"/>
            <a:ext cx="1781443" cy="1716208"/>
          </a:xfrm>
          <a:prstGeom prst="ellipse">
            <a:avLst/>
          </a:prstGeom>
          <a:ln>
            <a:noFill/>
          </a:ln>
          <a:effectLst>
            <a:softEdge rad="112500"/>
          </a:effectLst>
        </p:spPr>
      </p:pic>
      <p:pic>
        <p:nvPicPr>
          <p:cNvPr id="7" name="Picture 6">
            <a:extLst>
              <a:ext uri="{FF2B5EF4-FFF2-40B4-BE49-F238E27FC236}">
                <a16:creationId xmlns:a16="http://schemas.microsoft.com/office/drawing/2014/main" id="{53CAE3D1-E506-4908-A136-26A141D6E972}"/>
              </a:ext>
            </a:extLst>
          </p:cNvPr>
          <p:cNvPicPr>
            <a:picLocks noChangeAspect="1"/>
          </p:cNvPicPr>
          <p:nvPr/>
        </p:nvPicPr>
        <p:blipFill>
          <a:blip r:embed="rId4"/>
          <a:stretch>
            <a:fillRect/>
          </a:stretch>
        </p:blipFill>
        <p:spPr>
          <a:xfrm>
            <a:off x="1256740" y="1712792"/>
            <a:ext cx="1477133" cy="1475239"/>
          </a:xfrm>
          <a:prstGeom prst="ellipse">
            <a:avLst/>
          </a:prstGeom>
          <a:ln>
            <a:noFill/>
          </a:ln>
          <a:effectLst>
            <a:softEdge rad="112500"/>
          </a:effectLst>
        </p:spPr>
      </p:pic>
      <p:pic>
        <p:nvPicPr>
          <p:cNvPr id="11" name="Picture 10">
            <a:extLst>
              <a:ext uri="{FF2B5EF4-FFF2-40B4-BE49-F238E27FC236}">
                <a16:creationId xmlns:a16="http://schemas.microsoft.com/office/drawing/2014/main" id="{BEE48E4C-D76E-4721-AC31-E83F9DDEB16A}"/>
              </a:ext>
            </a:extLst>
          </p:cNvPr>
          <p:cNvPicPr>
            <a:picLocks noChangeAspect="1"/>
          </p:cNvPicPr>
          <p:nvPr/>
        </p:nvPicPr>
        <p:blipFill>
          <a:blip r:embed="rId5"/>
          <a:stretch>
            <a:fillRect/>
          </a:stretch>
        </p:blipFill>
        <p:spPr>
          <a:xfrm>
            <a:off x="5328493" y="1665809"/>
            <a:ext cx="1535013" cy="1691746"/>
          </a:xfrm>
          <a:prstGeom prst="ellipse">
            <a:avLst/>
          </a:prstGeom>
          <a:ln>
            <a:noFill/>
          </a:ln>
          <a:effectLst>
            <a:softEdge rad="112500"/>
          </a:effectLst>
        </p:spPr>
      </p:pic>
      <p:sp>
        <p:nvSpPr>
          <p:cNvPr id="13" name="Subtitle 2">
            <a:extLst>
              <a:ext uri="{FF2B5EF4-FFF2-40B4-BE49-F238E27FC236}">
                <a16:creationId xmlns:a16="http://schemas.microsoft.com/office/drawing/2014/main" id="{2CDCF1B4-ABDC-4AEA-9BAA-5A747C819E7D}"/>
              </a:ext>
            </a:extLst>
          </p:cNvPr>
          <p:cNvSpPr txBox="1">
            <a:spLocks/>
          </p:cNvSpPr>
          <p:nvPr/>
        </p:nvSpPr>
        <p:spPr>
          <a:xfrm>
            <a:off x="3244118" y="3290499"/>
            <a:ext cx="1791934" cy="276999"/>
          </a:xfrm>
          <a:prstGeom prst="rect">
            <a:avLst/>
          </a:prstGeom>
          <a:solidFill>
            <a:schemeClr val="bg1"/>
          </a:solidFill>
        </p:spPr>
        <p:txBody>
          <a:bodyPr wrap="square" rtlCol="0">
            <a:spAutoFit/>
          </a:bodyPr>
          <a:lstStyle>
            <a:defPPr>
              <a:defRPr lang="es-AR"/>
            </a:defPPr>
            <a:lvl1pPr algn="ctr">
              <a:defRPr sz="1200">
                <a:solidFill>
                  <a:srgbClr val="002060"/>
                </a:solidFill>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s-AR" dirty="0"/>
              <a:t>Ing. Agustina Romero</a:t>
            </a:r>
          </a:p>
        </p:txBody>
      </p:sp>
      <p:sp>
        <p:nvSpPr>
          <p:cNvPr id="15" name="Subtitle 2">
            <a:extLst>
              <a:ext uri="{FF2B5EF4-FFF2-40B4-BE49-F238E27FC236}">
                <a16:creationId xmlns:a16="http://schemas.microsoft.com/office/drawing/2014/main" id="{8E49CBF2-B018-4B30-B20E-7BAC470C1BE1}"/>
              </a:ext>
            </a:extLst>
          </p:cNvPr>
          <p:cNvSpPr txBox="1">
            <a:spLocks/>
          </p:cNvSpPr>
          <p:nvPr/>
        </p:nvSpPr>
        <p:spPr>
          <a:xfrm>
            <a:off x="5305084" y="3290499"/>
            <a:ext cx="1498863" cy="274903"/>
          </a:xfrm>
          <a:prstGeom prst="rect">
            <a:avLst/>
          </a:prstGeom>
          <a:solidFill>
            <a:schemeClr val="bg1"/>
          </a:solidFill>
        </p:spPr>
        <p:txBody>
          <a:bodyPr wrap="square" rtlCol="0">
            <a:spAutoFit/>
          </a:bodyPr>
          <a:lstStyle>
            <a:defPPr>
              <a:defRPr lang="es-AR"/>
            </a:defPPr>
            <a:lvl1pPr algn="ctr">
              <a:defRPr sz="1200">
                <a:solidFill>
                  <a:srgbClr val="002060"/>
                </a:solidFill>
                <a:latin typeface="Arial" panose="020B0604020202020204" pitchFamily="34" charset="0"/>
                <a:cs typeface="Arial" panose="020B0604020202020204" pitchFamily="34" charset="0"/>
              </a:defRPr>
            </a:lvl1pPr>
            <a:lvl2pPr indent="0" algn="ctr">
              <a:lnSpc>
                <a:spcPct val="90000"/>
              </a:lnSpc>
              <a:spcBef>
                <a:spcPts val="500"/>
              </a:spcBef>
              <a:buFont typeface="Arial" panose="020B0604020202020204" pitchFamily="34" charset="0"/>
              <a:buNone/>
              <a:defRPr sz="2000"/>
            </a:lvl2pPr>
            <a:lvl3pPr indent="0" algn="ctr">
              <a:lnSpc>
                <a:spcPct val="90000"/>
              </a:lnSpc>
              <a:spcBef>
                <a:spcPts val="500"/>
              </a:spcBef>
              <a:buFont typeface="Arial" panose="020B0604020202020204" pitchFamily="34" charset="0"/>
              <a:buNone/>
            </a:lvl3pPr>
            <a:lvl4pPr indent="0" algn="ctr">
              <a:lnSpc>
                <a:spcPct val="90000"/>
              </a:lnSpc>
              <a:spcBef>
                <a:spcPts val="500"/>
              </a:spcBef>
              <a:buFont typeface="Arial" panose="020B0604020202020204" pitchFamily="34" charset="0"/>
              <a:buNone/>
              <a:defRPr sz="1600"/>
            </a:lvl4pPr>
            <a:lvl5pPr indent="0" algn="ctr">
              <a:lnSpc>
                <a:spcPct val="90000"/>
              </a:lnSpc>
              <a:spcBef>
                <a:spcPts val="500"/>
              </a:spcBef>
              <a:buFont typeface="Arial" panose="020B0604020202020204" pitchFamily="34" charset="0"/>
              <a:buNone/>
              <a:defRPr sz="1600"/>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r>
              <a:rPr lang="es-AR" dirty="0"/>
              <a:t>Ing. Perla Carrizo</a:t>
            </a:r>
          </a:p>
        </p:txBody>
      </p:sp>
      <p:sp>
        <p:nvSpPr>
          <p:cNvPr id="2" name="TextBox 1">
            <a:extLst>
              <a:ext uri="{FF2B5EF4-FFF2-40B4-BE49-F238E27FC236}">
                <a16:creationId xmlns:a16="http://schemas.microsoft.com/office/drawing/2014/main" id="{627A2A39-3B2C-4A80-A383-08E9391F0AB5}"/>
              </a:ext>
            </a:extLst>
          </p:cNvPr>
          <p:cNvSpPr txBox="1"/>
          <p:nvPr/>
        </p:nvSpPr>
        <p:spPr>
          <a:xfrm>
            <a:off x="951243" y="11443"/>
            <a:ext cx="4876799" cy="1200329"/>
          </a:xfrm>
          <a:prstGeom prst="rect">
            <a:avLst/>
          </a:prstGeom>
          <a:solidFill>
            <a:schemeClr val="bg1"/>
          </a:solidFill>
        </p:spPr>
        <p:txBody>
          <a:bodyPr wrap="square" rtlCol="0">
            <a:spAutoFit/>
          </a:bodyPr>
          <a:lstStyle/>
          <a:p>
            <a:pPr algn="ctr"/>
            <a:r>
              <a:rPr lang="es-AR" sz="3600" dirty="0">
                <a:solidFill>
                  <a:srgbClr val="002060"/>
                </a:solidFill>
                <a:latin typeface="Arial" panose="020B0604020202020204" pitchFamily="34" charset="0"/>
                <a:cs typeface="Arial" panose="020B0604020202020204" pitchFamily="34" charset="0"/>
              </a:rPr>
              <a:t>Te contamos nuestras experiencias…</a:t>
            </a:r>
          </a:p>
        </p:txBody>
      </p:sp>
    </p:spTree>
    <p:extLst>
      <p:ext uri="{BB962C8B-B14F-4D97-AF65-F5344CB8AC3E}">
        <p14:creationId xmlns:p14="http://schemas.microsoft.com/office/powerpoint/2010/main" val="3220354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DFD02D-0E27-430B-A914-C7B179A8DF20}"/>
              </a:ext>
            </a:extLst>
          </p:cNvPr>
          <p:cNvPicPr>
            <a:picLocks noChangeAspect="1"/>
          </p:cNvPicPr>
          <p:nvPr/>
        </p:nvPicPr>
        <p:blipFill>
          <a:blip r:embed="rId2"/>
          <a:stretch>
            <a:fillRect/>
          </a:stretch>
        </p:blipFill>
        <p:spPr>
          <a:xfrm>
            <a:off x="1078243" y="0"/>
            <a:ext cx="10035513" cy="6858000"/>
          </a:xfrm>
          <a:prstGeom prst="rect">
            <a:avLst/>
          </a:prstGeom>
        </p:spPr>
      </p:pic>
      <p:sp>
        <p:nvSpPr>
          <p:cNvPr id="6" name="TextBox 5">
            <a:extLst>
              <a:ext uri="{FF2B5EF4-FFF2-40B4-BE49-F238E27FC236}">
                <a16:creationId xmlns:a16="http://schemas.microsoft.com/office/drawing/2014/main" id="{A9422E62-55ED-450E-891C-CD8A8ED794E3}"/>
              </a:ext>
            </a:extLst>
          </p:cNvPr>
          <p:cNvSpPr txBox="1"/>
          <p:nvPr/>
        </p:nvSpPr>
        <p:spPr>
          <a:xfrm>
            <a:off x="5830528" y="6380946"/>
            <a:ext cx="5373203" cy="477054"/>
          </a:xfrm>
          <a:prstGeom prst="rect">
            <a:avLst/>
          </a:prstGeom>
          <a:solidFill>
            <a:schemeClr val="bg1"/>
          </a:solidFill>
        </p:spPr>
        <p:txBody>
          <a:bodyPr wrap="square" rtlCol="0">
            <a:spAutoFit/>
          </a:bodyPr>
          <a:lstStyle/>
          <a:p>
            <a:pPr algn="ctr"/>
            <a:r>
              <a:rPr lang="es-AR" sz="2500" dirty="0">
                <a:solidFill>
                  <a:srgbClr val="002060"/>
                </a:solidFill>
                <a:latin typeface="Arial" panose="020B0604020202020204" pitchFamily="34" charset="0"/>
                <a:cs typeface="Arial" panose="020B0604020202020204" pitchFamily="34" charset="0"/>
              </a:rPr>
              <a:t>SATELITE SAOCOM 1A</a:t>
            </a:r>
          </a:p>
        </p:txBody>
      </p:sp>
      <p:sp>
        <p:nvSpPr>
          <p:cNvPr id="8" name="TextBox 7">
            <a:extLst>
              <a:ext uri="{FF2B5EF4-FFF2-40B4-BE49-F238E27FC236}">
                <a16:creationId xmlns:a16="http://schemas.microsoft.com/office/drawing/2014/main" id="{44869B80-03C9-458A-8A88-78BA2E6AAD3D}"/>
              </a:ext>
            </a:extLst>
          </p:cNvPr>
          <p:cNvSpPr txBox="1"/>
          <p:nvPr/>
        </p:nvSpPr>
        <p:spPr>
          <a:xfrm>
            <a:off x="988268" y="6227058"/>
            <a:ext cx="5265048" cy="630942"/>
          </a:xfrm>
          <a:prstGeom prst="rect">
            <a:avLst/>
          </a:prstGeom>
          <a:solidFill>
            <a:schemeClr val="bg1"/>
          </a:solidFill>
        </p:spPr>
        <p:txBody>
          <a:bodyPr wrap="square" rtlCol="0">
            <a:spAutoFit/>
          </a:bodyPr>
          <a:lstStyle/>
          <a:p>
            <a:pPr algn="ctr"/>
            <a:r>
              <a:rPr lang="es-AR" sz="3500" dirty="0">
                <a:solidFill>
                  <a:srgbClr val="002060"/>
                </a:solidFill>
                <a:latin typeface="Arial" panose="020B0604020202020204" pitchFamily="34" charset="0"/>
                <a:cs typeface="Arial" panose="020B0604020202020204" pitchFamily="34" charset="0"/>
              </a:rPr>
              <a:t>Ing. Cristina Nieto Cano</a:t>
            </a:r>
          </a:p>
        </p:txBody>
      </p:sp>
    </p:spTree>
    <p:extLst>
      <p:ext uri="{BB962C8B-B14F-4D97-AF65-F5344CB8AC3E}">
        <p14:creationId xmlns:p14="http://schemas.microsoft.com/office/powerpoint/2010/main" val="1886448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7E6CA4-EED6-4F83-8447-951B209D2BD7}"/>
              </a:ext>
            </a:extLst>
          </p:cNvPr>
          <p:cNvPicPr>
            <a:picLocks noChangeAspect="1"/>
          </p:cNvPicPr>
          <p:nvPr/>
        </p:nvPicPr>
        <p:blipFill>
          <a:blip r:embed="rId2"/>
          <a:stretch>
            <a:fillRect/>
          </a:stretch>
        </p:blipFill>
        <p:spPr>
          <a:xfrm>
            <a:off x="0" y="0"/>
            <a:ext cx="7275307" cy="6858000"/>
          </a:xfrm>
          <a:prstGeom prst="rect">
            <a:avLst/>
          </a:prstGeom>
        </p:spPr>
      </p:pic>
      <p:pic>
        <p:nvPicPr>
          <p:cNvPr id="6" name="Graphic 5" descr="Arrow: Counter-clockwise curve">
            <a:extLst>
              <a:ext uri="{FF2B5EF4-FFF2-40B4-BE49-F238E27FC236}">
                <a16:creationId xmlns:a16="http://schemas.microsoft.com/office/drawing/2014/main" id="{14B4449B-A393-4E3E-8E0E-B2CB6A428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008953">
            <a:off x="4729105" y="1721480"/>
            <a:ext cx="1448627" cy="1852489"/>
          </a:xfrm>
          <a:prstGeom prst="rect">
            <a:avLst/>
          </a:prstGeom>
        </p:spPr>
      </p:pic>
      <p:sp>
        <p:nvSpPr>
          <p:cNvPr id="8" name="TextBox 7">
            <a:extLst>
              <a:ext uri="{FF2B5EF4-FFF2-40B4-BE49-F238E27FC236}">
                <a16:creationId xmlns:a16="http://schemas.microsoft.com/office/drawing/2014/main" id="{C66ECBE1-4BF1-4169-8F96-68411EDA4E69}"/>
              </a:ext>
            </a:extLst>
          </p:cNvPr>
          <p:cNvSpPr txBox="1"/>
          <p:nvPr/>
        </p:nvSpPr>
        <p:spPr>
          <a:xfrm>
            <a:off x="4274071" y="1669167"/>
            <a:ext cx="2989006" cy="400110"/>
          </a:xfrm>
          <a:prstGeom prst="rect">
            <a:avLst/>
          </a:prstGeom>
          <a:solidFill>
            <a:schemeClr val="bg1"/>
          </a:solidFill>
        </p:spPr>
        <p:txBody>
          <a:bodyPr wrap="square" rtlCol="0">
            <a:spAutoFit/>
          </a:bodyPr>
          <a:lstStyle/>
          <a:p>
            <a:pPr algn="ctr"/>
            <a:r>
              <a:rPr lang="es-AR" sz="2000" dirty="0">
                <a:solidFill>
                  <a:srgbClr val="002060"/>
                </a:solidFill>
                <a:latin typeface="Arial" panose="020B0604020202020204" pitchFamily="34" charset="0"/>
                <a:cs typeface="Arial" panose="020B0604020202020204" pitchFamily="34" charset="0"/>
              </a:rPr>
              <a:t>Ing. Cristina Nieto Cano</a:t>
            </a:r>
          </a:p>
        </p:txBody>
      </p:sp>
      <p:pic>
        <p:nvPicPr>
          <p:cNvPr id="10" name="Picture 9">
            <a:extLst>
              <a:ext uri="{FF2B5EF4-FFF2-40B4-BE49-F238E27FC236}">
                <a16:creationId xmlns:a16="http://schemas.microsoft.com/office/drawing/2014/main" id="{E4F76E0C-5211-4981-BFBC-C832D0324DA7}"/>
              </a:ext>
            </a:extLst>
          </p:cNvPr>
          <p:cNvPicPr>
            <a:picLocks noChangeAspect="1"/>
          </p:cNvPicPr>
          <p:nvPr/>
        </p:nvPicPr>
        <p:blipFill>
          <a:blip r:embed="rId5"/>
          <a:stretch>
            <a:fillRect/>
          </a:stretch>
        </p:blipFill>
        <p:spPr>
          <a:xfrm>
            <a:off x="7263077" y="2283128"/>
            <a:ext cx="4928923" cy="3100451"/>
          </a:xfrm>
          <a:prstGeom prst="rect">
            <a:avLst/>
          </a:prstGeom>
        </p:spPr>
      </p:pic>
    </p:spTree>
    <p:extLst>
      <p:ext uri="{BB962C8B-B14F-4D97-AF65-F5344CB8AC3E}">
        <p14:creationId xmlns:p14="http://schemas.microsoft.com/office/powerpoint/2010/main" val="975752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51D18-1AA9-497C-B587-7932AF9AE15A}"/>
              </a:ext>
            </a:extLst>
          </p:cNvPr>
          <p:cNvPicPr>
            <a:picLocks noChangeAspect="1"/>
          </p:cNvPicPr>
          <p:nvPr/>
        </p:nvPicPr>
        <p:blipFill>
          <a:blip r:embed="rId2"/>
          <a:stretch>
            <a:fillRect/>
          </a:stretch>
        </p:blipFill>
        <p:spPr>
          <a:xfrm>
            <a:off x="0" y="0"/>
            <a:ext cx="9212475" cy="6858000"/>
          </a:xfrm>
          <a:prstGeom prst="rect">
            <a:avLst/>
          </a:prstGeom>
        </p:spPr>
      </p:pic>
      <p:sp>
        <p:nvSpPr>
          <p:cNvPr id="6" name="TextBox 5">
            <a:extLst>
              <a:ext uri="{FF2B5EF4-FFF2-40B4-BE49-F238E27FC236}">
                <a16:creationId xmlns:a16="http://schemas.microsoft.com/office/drawing/2014/main" id="{DD11E6F9-EC98-495E-BF2C-A4E15802A38D}"/>
              </a:ext>
            </a:extLst>
          </p:cNvPr>
          <p:cNvSpPr txBox="1"/>
          <p:nvPr/>
        </p:nvSpPr>
        <p:spPr>
          <a:xfrm>
            <a:off x="2653137" y="6142843"/>
            <a:ext cx="4666522" cy="630942"/>
          </a:xfrm>
          <a:prstGeom prst="rect">
            <a:avLst/>
          </a:prstGeom>
          <a:solidFill>
            <a:schemeClr val="bg1"/>
          </a:solidFill>
        </p:spPr>
        <p:txBody>
          <a:bodyPr wrap="square" rtlCol="0">
            <a:spAutoFit/>
          </a:bodyPr>
          <a:lstStyle/>
          <a:p>
            <a:pPr algn="ctr"/>
            <a:r>
              <a:rPr lang="es-AR" sz="3500" dirty="0">
                <a:solidFill>
                  <a:srgbClr val="002060"/>
                </a:solidFill>
                <a:latin typeface="Arial" panose="020B0604020202020204" pitchFamily="34" charset="0"/>
                <a:cs typeface="Arial" panose="020B0604020202020204" pitchFamily="34" charset="0"/>
              </a:rPr>
              <a:t>Ing. Agustina Romero </a:t>
            </a:r>
          </a:p>
        </p:txBody>
      </p:sp>
      <p:pic>
        <p:nvPicPr>
          <p:cNvPr id="8" name="Picture 7">
            <a:extLst>
              <a:ext uri="{FF2B5EF4-FFF2-40B4-BE49-F238E27FC236}">
                <a16:creationId xmlns:a16="http://schemas.microsoft.com/office/drawing/2014/main" id="{956C0BB8-580B-400A-8C13-13955AE706E9}"/>
              </a:ext>
            </a:extLst>
          </p:cNvPr>
          <p:cNvPicPr>
            <a:picLocks noChangeAspect="1"/>
          </p:cNvPicPr>
          <p:nvPr/>
        </p:nvPicPr>
        <p:blipFill>
          <a:blip r:embed="rId3"/>
          <a:stretch>
            <a:fillRect/>
          </a:stretch>
        </p:blipFill>
        <p:spPr>
          <a:xfrm>
            <a:off x="7525478" y="688769"/>
            <a:ext cx="4666522" cy="5873849"/>
          </a:xfrm>
          <a:prstGeom prst="rect">
            <a:avLst/>
          </a:prstGeom>
          <a:ln>
            <a:noFill/>
          </a:ln>
          <a:effectLst>
            <a:softEdge rad="112500"/>
          </a:effectLst>
        </p:spPr>
      </p:pic>
    </p:spTree>
    <p:extLst>
      <p:ext uri="{BB962C8B-B14F-4D97-AF65-F5344CB8AC3E}">
        <p14:creationId xmlns:p14="http://schemas.microsoft.com/office/powerpoint/2010/main" val="2639456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91764B-C8DB-4EE5-9C2C-1515C96D9FC4}"/>
              </a:ext>
            </a:extLst>
          </p:cNvPr>
          <p:cNvPicPr>
            <a:picLocks noChangeAspect="1"/>
          </p:cNvPicPr>
          <p:nvPr/>
        </p:nvPicPr>
        <p:blipFill>
          <a:blip r:embed="rId2"/>
          <a:stretch>
            <a:fillRect/>
          </a:stretch>
        </p:blipFill>
        <p:spPr>
          <a:xfrm>
            <a:off x="0" y="1295975"/>
            <a:ext cx="12192000" cy="4266049"/>
          </a:xfrm>
          <a:prstGeom prst="rect">
            <a:avLst/>
          </a:prstGeom>
        </p:spPr>
      </p:pic>
      <p:pic>
        <p:nvPicPr>
          <p:cNvPr id="6" name="Graphic 5" descr="Arrow: Counter-clockwise curve">
            <a:extLst>
              <a:ext uri="{FF2B5EF4-FFF2-40B4-BE49-F238E27FC236}">
                <a16:creationId xmlns:a16="http://schemas.microsoft.com/office/drawing/2014/main" id="{DF13CFEF-CFFB-43B4-AEDE-6956521C85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008953">
            <a:off x="983014" y="1701815"/>
            <a:ext cx="1448627" cy="1852489"/>
          </a:xfrm>
          <a:prstGeom prst="rect">
            <a:avLst/>
          </a:prstGeom>
        </p:spPr>
      </p:pic>
      <p:sp>
        <p:nvSpPr>
          <p:cNvPr id="8" name="TextBox 7">
            <a:extLst>
              <a:ext uri="{FF2B5EF4-FFF2-40B4-BE49-F238E27FC236}">
                <a16:creationId xmlns:a16="http://schemas.microsoft.com/office/drawing/2014/main" id="{4D24529C-C9B9-4024-9AC4-E8353F396D85}"/>
              </a:ext>
            </a:extLst>
          </p:cNvPr>
          <p:cNvSpPr txBox="1"/>
          <p:nvPr/>
        </p:nvSpPr>
        <p:spPr>
          <a:xfrm>
            <a:off x="1956337" y="1826482"/>
            <a:ext cx="2989006" cy="400110"/>
          </a:xfrm>
          <a:prstGeom prst="rect">
            <a:avLst/>
          </a:prstGeom>
          <a:solidFill>
            <a:schemeClr val="bg1"/>
          </a:solidFill>
        </p:spPr>
        <p:txBody>
          <a:bodyPr wrap="square" rtlCol="0">
            <a:spAutoFit/>
          </a:bodyPr>
          <a:lstStyle/>
          <a:p>
            <a:pPr algn="ctr"/>
            <a:r>
              <a:rPr lang="es-AR" sz="2000" dirty="0">
                <a:solidFill>
                  <a:srgbClr val="002060"/>
                </a:solidFill>
                <a:latin typeface="Arial" panose="020B0604020202020204" pitchFamily="34" charset="0"/>
                <a:cs typeface="Arial" panose="020B0604020202020204" pitchFamily="34" charset="0"/>
              </a:rPr>
              <a:t>Ing. Agustina Romero </a:t>
            </a:r>
          </a:p>
        </p:txBody>
      </p:sp>
      <p:sp>
        <p:nvSpPr>
          <p:cNvPr id="14" name="TextBox 13">
            <a:extLst>
              <a:ext uri="{FF2B5EF4-FFF2-40B4-BE49-F238E27FC236}">
                <a16:creationId xmlns:a16="http://schemas.microsoft.com/office/drawing/2014/main" id="{3AA64946-7E6A-41AF-95F7-C797D38EAC3C}"/>
              </a:ext>
            </a:extLst>
          </p:cNvPr>
          <p:cNvSpPr txBox="1"/>
          <p:nvPr/>
        </p:nvSpPr>
        <p:spPr>
          <a:xfrm>
            <a:off x="1956337" y="5873484"/>
            <a:ext cx="9349764" cy="477054"/>
          </a:xfrm>
          <a:prstGeom prst="rect">
            <a:avLst/>
          </a:prstGeom>
          <a:solidFill>
            <a:schemeClr val="bg1"/>
          </a:solidFill>
        </p:spPr>
        <p:txBody>
          <a:bodyPr wrap="square" rtlCol="0">
            <a:spAutoFit/>
          </a:bodyPr>
          <a:lstStyle/>
          <a:p>
            <a:pPr algn="ctr"/>
            <a:r>
              <a:rPr lang="es-AR" sz="2500" dirty="0">
                <a:solidFill>
                  <a:srgbClr val="002060"/>
                </a:solidFill>
                <a:latin typeface="Arial" panose="020B0604020202020204" pitchFamily="34" charset="0"/>
                <a:cs typeface="Arial" panose="020B0604020202020204" pitchFamily="34" charset="0"/>
              </a:rPr>
              <a:t>MASTER EN INGENIERIA HIDRAULICA Y MEDIO AMBIENTE</a:t>
            </a:r>
          </a:p>
        </p:txBody>
      </p:sp>
    </p:spTree>
    <p:extLst>
      <p:ext uri="{BB962C8B-B14F-4D97-AF65-F5344CB8AC3E}">
        <p14:creationId xmlns:p14="http://schemas.microsoft.com/office/powerpoint/2010/main" val="1338022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D6695C-E3EA-4134-A687-CF16EC271BE6}"/>
              </a:ext>
            </a:extLst>
          </p:cNvPr>
          <p:cNvPicPr>
            <a:picLocks noChangeAspect="1"/>
          </p:cNvPicPr>
          <p:nvPr/>
        </p:nvPicPr>
        <p:blipFill>
          <a:blip r:embed="rId2"/>
          <a:stretch>
            <a:fillRect/>
          </a:stretch>
        </p:blipFill>
        <p:spPr>
          <a:xfrm>
            <a:off x="0" y="1058261"/>
            <a:ext cx="12192000" cy="5193761"/>
          </a:xfrm>
          <a:prstGeom prst="rect">
            <a:avLst/>
          </a:prstGeom>
        </p:spPr>
      </p:pic>
    </p:spTree>
    <p:extLst>
      <p:ext uri="{BB962C8B-B14F-4D97-AF65-F5344CB8AC3E}">
        <p14:creationId xmlns:p14="http://schemas.microsoft.com/office/powerpoint/2010/main" val="3881955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43E4D4-812A-4071-BF9F-781D637D35B7}"/>
              </a:ext>
            </a:extLst>
          </p:cNvPr>
          <p:cNvSpPr txBox="1"/>
          <p:nvPr/>
        </p:nvSpPr>
        <p:spPr>
          <a:xfrm flipH="1">
            <a:off x="1376516" y="1236424"/>
            <a:ext cx="9238756" cy="1015663"/>
          </a:xfrm>
          <a:prstGeom prst="rect">
            <a:avLst/>
          </a:prstGeom>
          <a:noFill/>
        </p:spPr>
        <p:txBody>
          <a:bodyPr wrap="square" rtlCol="0">
            <a:spAutoFit/>
          </a:bodyPr>
          <a:lstStyle/>
          <a:p>
            <a:pPr algn="ctr"/>
            <a:r>
              <a:rPr lang="es-AR" sz="6000" dirty="0">
                <a:solidFill>
                  <a:srgbClr val="002060"/>
                </a:solidFill>
                <a:latin typeface="Arial" panose="020B0604020202020204" pitchFamily="34" charset="0"/>
                <a:cs typeface="Arial" panose="020B0604020202020204" pitchFamily="34" charset="0"/>
              </a:rPr>
              <a:t>¡Muchas Gracias!</a:t>
            </a:r>
          </a:p>
        </p:txBody>
      </p:sp>
      <p:pic>
        <p:nvPicPr>
          <p:cNvPr id="2" name="Picture 1">
            <a:extLst>
              <a:ext uri="{FF2B5EF4-FFF2-40B4-BE49-F238E27FC236}">
                <a16:creationId xmlns:a16="http://schemas.microsoft.com/office/drawing/2014/main" id="{563FDE2D-FBB3-4826-ADA4-EF9E99D0A4E8}"/>
              </a:ext>
            </a:extLst>
          </p:cNvPr>
          <p:cNvPicPr>
            <a:picLocks noChangeAspect="1"/>
          </p:cNvPicPr>
          <p:nvPr/>
        </p:nvPicPr>
        <p:blipFill>
          <a:blip r:embed="rId2"/>
          <a:stretch>
            <a:fillRect/>
          </a:stretch>
        </p:blipFill>
        <p:spPr>
          <a:xfrm>
            <a:off x="1788701" y="3753039"/>
            <a:ext cx="1476375" cy="1428750"/>
          </a:xfrm>
          <a:prstGeom prst="rect">
            <a:avLst/>
          </a:prstGeom>
        </p:spPr>
      </p:pic>
      <p:sp>
        <p:nvSpPr>
          <p:cNvPr id="3" name="TextBox 2">
            <a:extLst>
              <a:ext uri="{FF2B5EF4-FFF2-40B4-BE49-F238E27FC236}">
                <a16:creationId xmlns:a16="http://schemas.microsoft.com/office/drawing/2014/main" id="{E8BBFE5E-D1BE-456E-A3B5-DE90DF998C3B}"/>
              </a:ext>
            </a:extLst>
          </p:cNvPr>
          <p:cNvSpPr txBox="1"/>
          <p:nvPr/>
        </p:nvSpPr>
        <p:spPr>
          <a:xfrm>
            <a:off x="3515742" y="3313252"/>
            <a:ext cx="5641288" cy="2308324"/>
          </a:xfrm>
          <a:prstGeom prst="rect">
            <a:avLst/>
          </a:prstGeom>
          <a:noFill/>
        </p:spPr>
        <p:txBody>
          <a:bodyPr wrap="none" rtlCol="0">
            <a:spAutoFit/>
          </a:bodyPr>
          <a:lstStyle/>
          <a:p>
            <a:r>
              <a:rPr lang="es-AR" sz="4800" dirty="0">
                <a:latin typeface="Arial" panose="020B0604020202020204" pitchFamily="34" charset="0"/>
                <a:cs typeface="Arial" panose="020B0604020202020204" pitchFamily="34" charset="0"/>
              </a:rPr>
              <a:t>@cristinanietocano</a:t>
            </a:r>
          </a:p>
          <a:p>
            <a:r>
              <a:rPr lang="es-AR" sz="4800" dirty="0">
                <a:latin typeface="Arial" panose="020B0604020202020204" pitchFamily="34" charset="0"/>
                <a:cs typeface="Arial" panose="020B0604020202020204" pitchFamily="34" charset="0"/>
              </a:rPr>
              <a:t>@agusromeroperey</a:t>
            </a:r>
          </a:p>
          <a:p>
            <a:r>
              <a:rPr lang="es-AR" sz="4800" dirty="0">
                <a:latin typeface="Arial" panose="020B0604020202020204" pitchFamily="34" charset="0"/>
                <a:cs typeface="Arial" panose="020B0604020202020204" pitchFamily="34" charset="0"/>
              </a:rPr>
              <a:t>@perlacarrizo</a:t>
            </a:r>
          </a:p>
        </p:txBody>
      </p:sp>
    </p:spTree>
    <p:extLst>
      <p:ext uri="{BB962C8B-B14F-4D97-AF65-F5344CB8AC3E}">
        <p14:creationId xmlns:p14="http://schemas.microsoft.com/office/powerpoint/2010/main" val="3368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art arrow in the center of dartboard">
            <a:extLst>
              <a:ext uri="{FF2B5EF4-FFF2-40B4-BE49-F238E27FC236}">
                <a16:creationId xmlns:a16="http://schemas.microsoft.com/office/drawing/2014/main" id="{C2A7B2C5-7C7F-4F28-B2DE-7ACB75703A31}"/>
              </a:ext>
            </a:extLst>
          </p:cNvPr>
          <p:cNvPicPr>
            <a:picLocks noChangeAspect="1"/>
          </p:cNvPicPr>
          <p:nvPr/>
        </p:nvPicPr>
        <p:blipFill>
          <a:blip r:embed="rId2"/>
          <a:stretch>
            <a:fillRect/>
          </a:stretch>
        </p:blipFill>
        <p:spPr>
          <a:xfrm>
            <a:off x="1099448" y="0"/>
            <a:ext cx="10274458" cy="6858000"/>
          </a:xfrm>
          <a:prstGeom prst="rect">
            <a:avLst/>
          </a:prstGeom>
        </p:spPr>
      </p:pic>
      <p:sp>
        <p:nvSpPr>
          <p:cNvPr id="8" name="TextBox 7">
            <a:extLst>
              <a:ext uri="{FF2B5EF4-FFF2-40B4-BE49-F238E27FC236}">
                <a16:creationId xmlns:a16="http://schemas.microsoft.com/office/drawing/2014/main" id="{333963DF-A32F-43E3-8395-98F7C59CE348}"/>
              </a:ext>
            </a:extLst>
          </p:cNvPr>
          <p:cNvSpPr txBox="1"/>
          <p:nvPr/>
        </p:nvSpPr>
        <p:spPr>
          <a:xfrm>
            <a:off x="1099448" y="1437716"/>
            <a:ext cx="3295859" cy="5170646"/>
          </a:xfrm>
          <a:prstGeom prst="rect">
            <a:avLst/>
          </a:prstGeom>
          <a:noFill/>
        </p:spPr>
        <p:txBody>
          <a:bodyPr wrap="square" rtlCol="0">
            <a:spAutoFit/>
          </a:bodyPr>
          <a:lstStyle/>
          <a:p>
            <a:r>
              <a:rPr lang="es-AR" sz="3000" b="1" dirty="0">
                <a:solidFill>
                  <a:srgbClr val="002060"/>
                </a:solidFill>
                <a:latin typeface="Arial" panose="020B0604020202020204" pitchFamily="34" charset="0"/>
                <a:cs typeface="Arial" panose="020B0604020202020204" pitchFamily="34" charset="0"/>
              </a:rPr>
              <a:t>Mostrar a los alumnos de secundaria que hay una gran necesidad de ingenieros en el país y en el mundo, y que las mujeres somos bienvenidas</a:t>
            </a:r>
          </a:p>
        </p:txBody>
      </p:sp>
      <p:sp>
        <p:nvSpPr>
          <p:cNvPr id="9" name="TextBox 8">
            <a:extLst>
              <a:ext uri="{FF2B5EF4-FFF2-40B4-BE49-F238E27FC236}">
                <a16:creationId xmlns:a16="http://schemas.microsoft.com/office/drawing/2014/main" id="{8FD07C62-D17F-4669-AD86-9B7F8F0E733B}"/>
              </a:ext>
            </a:extLst>
          </p:cNvPr>
          <p:cNvSpPr txBox="1"/>
          <p:nvPr/>
        </p:nvSpPr>
        <p:spPr>
          <a:xfrm>
            <a:off x="1099448" y="634080"/>
            <a:ext cx="1701107" cy="553998"/>
          </a:xfrm>
          <a:prstGeom prst="rect">
            <a:avLst/>
          </a:prstGeom>
          <a:noFill/>
        </p:spPr>
        <p:txBody>
          <a:bodyPr wrap="square" rtlCol="0">
            <a:spAutoFit/>
          </a:bodyPr>
          <a:lstStyle>
            <a:defPPr>
              <a:defRPr lang="es-AR"/>
            </a:defPPr>
            <a:lvl1pPr>
              <a:defRPr sz="3000">
                <a:solidFill>
                  <a:srgbClr val="002060"/>
                </a:solidFill>
                <a:latin typeface="Arial" panose="020B0604020202020204" pitchFamily="34" charset="0"/>
                <a:cs typeface="Arial" panose="020B0604020202020204" pitchFamily="34" charset="0"/>
              </a:defRPr>
            </a:lvl1pPr>
          </a:lstStyle>
          <a:p>
            <a:r>
              <a:rPr lang="es-AR" dirty="0"/>
              <a:t>Objetivo </a:t>
            </a:r>
          </a:p>
        </p:txBody>
      </p:sp>
    </p:spTree>
    <p:extLst>
      <p:ext uri="{BB962C8B-B14F-4D97-AF65-F5344CB8AC3E}">
        <p14:creationId xmlns:p14="http://schemas.microsoft.com/office/powerpoint/2010/main" val="3281790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urglass and a calendar">
            <a:extLst>
              <a:ext uri="{FF2B5EF4-FFF2-40B4-BE49-F238E27FC236}">
                <a16:creationId xmlns:a16="http://schemas.microsoft.com/office/drawing/2014/main" id="{3BB6CCF0-35EE-4BA4-B83C-7959BA01E7E2}"/>
              </a:ext>
            </a:extLst>
          </p:cNvPr>
          <p:cNvPicPr>
            <a:picLocks noChangeAspect="1"/>
          </p:cNvPicPr>
          <p:nvPr/>
        </p:nvPicPr>
        <p:blipFill>
          <a:blip r:embed="rId2"/>
          <a:stretch>
            <a:fillRect/>
          </a:stretch>
        </p:blipFill>
        <p:spPr>
          <a:xfrm>
            <a:off x="1954985" y="0"/>
            <a:ext cx="10237015" cy="6858000"/>
          </a:xfrm>
          <a:prstGeom prst="rect">
            <a:avLst/>
          </a:prstGeom>
        </p:spPr>
      </p:pic>
      <p:sp>
        <p:nvSpPr>
          <p:cNvPr id="2" name="Title 1">
            <a:extLst>
              <a:ext uri="{FF2B5EF4-FFF2-40B4-BE49-F238E27FC236}">
                <a16:creationId xmlns:a16="http://schemas.microsoft.com/office/drawing/2014/main" id="{3C814047-3F6B-4E94-BA87-B734B3F47CDC}"/>
              </a:ext>
            </a:extLst>
          </p:cNvPr>
          <p:cNvSpPr>
            <a:spLocks noGrp="1"/>
          </p:cNvSpPr>
          <p:nvPr>
            <p:ph type="title"/>
          </p:nvPr>
        </p:nvSpPr>
        <p:spPr>
          <a:xfrm>
            <a:off x="1948556" y="1551140"/>
            <a:ext cx="5756922" cy="4247317"/>
          </a:xfrm>
          <a:noFill/>
        </p:spPr>
        <p:txBody>
          <a:bodyPr wrap="square" rtlCol="0">
            <a:spAutoFit/>
          </a:bodyPr>
          <a:lstStyle/>
          <a:p>
            <a:r>
              <a:rPr lang="es-AR" sz="2500" b="1" dirty="0">
                <a:solidFill>
                  <a:srgbClr val="002060"/>
                </a:solidFill>
                <a:latin typeface="Arial" panose="020B0604020202020204" pitchFamily="34" charset="0"/>
                <a:ea typeface="+mn-ea"/>
                <a:cs typeface="Arial" panose="020B0604020202020204" pitchFamily="34" charset="0"/>
              </a:rPr>
              <a:t>- Introducción a la situación de los ingenieros en el mundo y en nuestro país. </a:t>
            </a:r>
            <a:br>
              <a:rPr lang="es-AR" sz="2500" b="1" dirty="0">
                <a:solidFill>
                  <a:srgbClr val="002060"/>
                </a:solidFill>
                <a:latin typeface="Arial" panose="020B0604020202020204" pitchFamily="34" charset="0"/>
                <a:ea typeface="+mn-ea"/>
                <a:cs typeface="Arial" panose="020B0604020202020204" pitchFamily="34" charset="0"/>
              </a:rPr>
            </a:br>
            <a:br>
              <a:rPr lang="es-AR" sz="2500" b="1" dirty="0">
                <a:solidFill>
                  <a:srgbClr val="002060"/>
                </a:solidFill>
                <a:latin typeface="Arial" panose="020B0604020202020204" pitchFamily="34" charset="0"/>
                <a:ea typeface="+mn-ea"/>
                <a:cs typeface="Arial" panose="020B0604020202020204" pitchFamily="34" charset="0"/>
              </a:rPr>
            </a:br>
            <a:r>
              <a:rPr lang="es-AR" sz="2500" b="1" dirty="0">
                <a:solidFill>
                  <a:srgbClr val="002060"/>
                </a:solidFill>
                <a:latin typeface="Arial" panose="020B0604020202020204" pitchFamily="34" charset="0"/>
                <a:ea typeface="+mn-ea"/>
                <a:cs typeface="Arial" panose="020B0604020202020204" pitchFamily="34" charset="0"/>
              </a:rPr>
              <a:t>- Participación de las mujeres en el mundo de la ingeniería </a:t>
            </a:r>
            <a:br>
              <a:rPr lang="es-AR" sz="2500" b="1" dirty="0">
                <a:solidFill>
                  <a:srgbClr val="002060"/>
                </a:solidFill>
                <a:latin typeface="Arial" panose="020B0604020202020204" pitchFamily="34" charset="0"/>
                <a:ea typeface="+mn-ea"/>
                <a:cs typeface="Arial" panose="020B0604020202020204" pitchFamily="34" charset="0"/>
              </a:rPr>
            </a:br>
            <a:br>
              <a:rPr lang="es-AR" sz="2500" b="1" dirty="0">
                <a:solidFill>
                  <a:srgbClr val="002060"/>
                </a:solidFill>
                <a:latin typeface="Arial" panose="020B0604020202020204" pitchFamily="34" charset="0"/>
                <a:ea typeface="+mn-ea"/>
                <a:cs typeface="Arial" panose="020B0604020202020204" pitchFamily="34" charset="0"/>
              </a:rPr>
            </a:br>
            <a:r>
              <a:rPr lang="es-AR" sz="2500" b="1" dirty="0">
                <a:solidFill>
                  <a:srgbClr val="002060"/>
                </a:solidFill>
                <a:latin typeface="Arial" panose="020B0604020202020204" pitchFamily="34" charset="0"/>
                <a:ea typeface="+mn-ea"/>
                <a:cs typeface="Arial" panose="020B0604020202020204" pitchFamily="34" charset="0"/>
              </a:rPr>
              <a:t>- Iniciativas globales en progreso</a:t>
            </a:r>
            <a:br>
              <a:rPr lang="es-AR" sz="2500" b="1" dirty="0">
                <a:solidFill>
                  <a:srgbClr val="002060"/>
                </a:solidFill>
                <a:latin typeface="Arial" panose="020B0604020202020204" pitchFamily="34" charset="0"/>
                <a:ea typeface="+mn-ea"/>
                <a:cs typeface="Arial" panose="020B0604020202020204" pitchFamily="34" charset="0"/>
              </a:rPr>
            </a:br>
            <a:br>
              <a:rPr lang="es-AR" sz="2500" b="1" dirty="0">
                <a:solidFill>
                  <a:srgbClr val="002060"/>
                </a:solidFill>
                <a:latin typeface="Arial" panose="020B0604020202020204" pitchFamily="34" charset="0"/>
                <a:ea typeface="+mn-ea"/>
                <a:cs typeface="Arial" panose="020B0604020202020204" pitchFamily="34" charset="0"/>
              </a:rPr>
            </a:br>
            <a:r>
              <a:rPr lang="es-AR" sz="2500" b="1" dirty="0">
                <a:solidFill>
                  <a:srgbClr val="002060"/>
                </a:solidFill>
                <a:latin typeface="Arial" panose="020B0604020202020204" pitchFamily="34" charset="0"/>
                <a:ea typeface="+mn-ea"/>
                <a:cs typeface="Arial" panose="020B0604020202020204" pitchFamily="34" charset="0"/>
              </a:rPr>
              <a:t>- Te contamos nuestras experiencias </a:t>
            </a:r>
            <a:br>
              <a:rPr lang="es-AR" sz="2500" b="1" dirty="0">
                <a:solidFill>
                  <a:srgbClr val="002060"/>
                </a:solidFill>
                <a:latin typeface="Arial" panose="020B0604020202020204" pitchFamily="34" charset="0"/>
                <a:ea typeface="+mn-ea"/>
                <a:cs typeface="Arial" panose="020B0604020202020204" pitchFamily="34" charset="0"/>
              </a:rPr>
            </a:br>
            <a:br>
              <a:rPr lang="es-AR" sz="2500" b="1" dirty="0">
                <a:solidFill>
                  <a:srgbClr val="002060"/>
                </a:solidFill>
                <a:latin typeface="Arial" panose="020B0604020202020204" pitchFamily="34" charset="0"/>
                <a:ea typeface="+mn-ea"/>
                <a:cs typeface="Arial" panose="020B0604020202020204" pitchFamily="34" charset="0"/>
              </a:rPr>
            </a:br>
            <a:endParaRPr lang="es-AR" sz="2500" b="1" dirty="0">
              <a:solidFill>
                <a:srgbClr val="002060"/>
              </a:solidFill>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B4911617-9CEB-4928-95CA-756B6543849E}"/>
              </a:ext>
            </a:extLst>
          </p:cNvPr>
          <p:cNvSpPr txBox="1"/>
          <p:nvPr/>
        </p:nvSpPr>
        <p:spPr>
          <a:xfrm>
            <a:off x="2058219" y="668940"/>
            <a:ext cx="1701107" cy="553998"/>
          </a:xfrm>
          <a:prstGeom prst="rect">
            <a:avLst/>
          </a:prstGeom>
          <a:noFill/>
        </p:spPr>
        <p:txBody>
          <a:bodyPr wrap="square" rtlCol="0">
            <a:spAutoFit/>
          </a:bodyPr>
          <a:lstStyle>
            <a:defPPr>
              <a:defRPr lang="es-AR"/>
            </a:defPPr>
            <a:lvl1pPr>
              <a:defRPr sz="3000">
                <a:solidFill>
                  <a:srgbClr val="002060"/>
                </a:solidFill>
                <a:latin typeface="Arial" panose="020B0604020202020204" pitchFamily="34" charset="0"/>
                <a:cs typeface="Arial" panose="020B0604020202020204" pitchFamily="34" charset="0"/>
              </a:defRPr>
            </a:lvl1pPr>
          </a:lstStyle>
          <a:p>
            <a:r>
              <a:rPr lang="es-AR" dirty="0"/>
              <a:t>Agenda</a:t>
            </a:r>
          </a:p>
        </p:txBody>
      </p:sp>
    </p:spTree>
    <p:extLst>
      <p:ext uri="{BB962C8B-B14F-4D97-AF65-F5344CB8AC3E}">
        <p14:creationId xmlns:p14="http://schemas.microsoft.com/office/powerpoint/2010/main" val="337742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Engineers with digital tablet and projected plans">
            <a:extLst>
              <a:ext uri="{FF2B5EF4-FFF2-40B4-BE49-F238E27FC236}">
                <a16:creationId xmlns:a16="http://schemas.microsoft.com/office/drawing/2014/main" id="{955244E9-A899-450E-9FA2-AB30CCA56550}"/>
              </a:ext>
            </a:extLst>
          </p:cNvPr>
          <p:cNvPicPr>
            <a:picLocks noChangeAspect="1"/>
          </p:cNvPicPr>
          <p:nvPr/>
        </p:nvPicPr>
        <p:blipFill rotWithShape="1">
          <a:blip r:embed="rId2"/>
          <a:srcRect t="15730"/>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Rectangle 4">
            <a:extLst>
              <a:ext uri="{FF2B5EF4-FFF2-40B4-BE49-F238E27FC236}">
                <a16:creationId xmlns:a16="http://schemas.microsoft.com/office/drawing/2014/main" id="{9C54A789-C6D8-42D2-8B29-1843EFF3075E}"/>
              </a:ext>
            </a:extLst>
          </p:cNvPr>
          <p:cNvSpPr/>
          <p:nvPr/>
        </p:nvSpPr>
        <p:spPr>
          <a:xfrm>
            <a:off x="709448" y="1913950"/>
            <a:ext cx="4204137" cy="1342754"/>
          </a:xfrm>
          <a:prstGeom prst="rect">
            <a:avLst/>
          </a:prstGeom>
        </p:spPr>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3600" b="1" dirty="0">
                <a:solidFill>
                  <a:srgbClr val="002060"/>
                </a:solidFill>
                <a:latin typeface="Arial" panose="020B0604020202020204" pitchFamily="34" charset="0"/>
                <a:ea typeface="+mj-ea"/>
                <a:cs typeface="Arial" panose="020B0604020202020204" pitchFamily="34" charset="0"/>
              </a:rPr>
              <a:t>No hay </a:t>
            </a:r>
            <a:r>
              <a:rPr lang="en-US" sz="3600" b="1" dirty="0" err="1">
                <a:solidFill>
                  <a:srgbClr val="002060"/>
                </a:solidFill>
                <a:latin typeface="Arial" panose="020B0604020202020204" pitchFamily="34" charset="0"/>
                <a:ea typeface="+mj-ea"/>
                <a:cs typeface="Arial" panose="020B0604020202020204" pitchFamily="34" charset="0"/>
              </a:rPr>
              <a:t>desarrollo</a:t>
            </a:r>
            <a:r>
              <a:rPr lang="en-US" sz="3600" b="1" dirty="0">
                <a:solidFill>
                  <a:srgbClr val="002060"/>
                </a:solidFill>
                <a:latin typeface="Arial" panose="020B0604020202020204" pitchFamily="34" charset="0"/>
                <a:ea typeface="+mj-ea"/>
                <a:cs typeface="Arial" panose="020B0604020202020204" pitchFamily="34" charset="0"/>
              </a:rPr>
              <a:t> </a:t>
            </a:r>
            <a:r>
              <a:rPr lang="en-US" sz="3600" b="1" dirty="0" err="1">
                <a:solidFill>
                  <a:srgbClr val="002060"/>
                </a:solidFill>
                <a:latin typeface="Arial" panose="020B0604020202020204" pitchFamily="34" charset="0"/>
                <a:ea typeface="+mj-ea"/>
                <a:cs typeface="Arial" panose="020B0604020202020204" pitchFamily="34" charset="0"/>
              </a:rPr>
              <a:t>posible</a:t>
            </a:r>
            <a:r>
              <a:rPr lang="en-US" sz="3600" b="1" dirty="0">
                <a:solidFill>
                  <a:srgbClr val="002060"/>
                </a:solidFill>
                <a:latin typeface="Arial" panose="020B0604020202020204" pitchFamily="34" charset="0"/>
                <a:ea typeface="+mj-ea"/>
                <a:cs typeface="Arial" panose="020B0604020202020204" pitchFamily="34" charset="0"/>
              </a:rPr>
              <a:t> sin </a:t>
            </a:r>
            <a:r>
              <a:rPr lang="en-US" sz="3600" b="1" dirty="0" err="1">
                <a:solidFill>
                  <a:srgbClr val="002060"/>
                </a:solidFill>
                <a:latin typeface="Arial" panose="020B0604020202020204" pitchFamily="34" charset="0"/>
                <a:ea typeface="+mj-ea"/>
                <a:cs typeface="Arial" panose="020B0604020202020204" pitchFamily="34" charset="0"/>
              </a:rPr>
              <a:t>ingenieros</a:t>
            </a:r>
            <a:endParaRPr lang="en-US" sz="3600" b="1" dirty="0">
              <a:solidFill>
                <a:srgbClr val="002060"/>
              </a:solidFill>
              <a:latin typeface="Arial" panose="020B0604020202020204" pitchFamily="34" charset="0"/>
              <a:ea typeface="+mj-ea"/>
              <a:cs typeface="Arial" panose="020B0604020202020204" pitchFamily="34" charset="0"/>
            </a:endParaRP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41F323FD-685C-4AB2-9F6E-42E48E4A6F64}"/>
              </a:ext>
            </a:extLst>
          </p:cNvPr>
          <p:cNvSpPr/>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b="1" i="1" dirty="0">
                <a:solidFill>
                  <a:srgbClr val="002060"/>
                </a:solidFill>
                <a:latin typeface="Arial" panose="020B0604020202020204" pitchFamily="34" charset="0"/>
                <a:cs typeface="Arial" panose="020B0604020202020204" pitchFamily="34" charset="0"/>
              </a:rPr>
              <a:t>"El </a:t>
            </a:r>
            <a:r>
              <a:rPr lang="en-US" sz="1500" b="1" i="1" dirty="0" err="1">
                <a:solidFill>
                  <a:srgbClr val="002060"/>
                </a:solidFill>
                <a:latin typeface="Arial" panose="020B0604020202020204" pitchFamily="34" charset="0"/>
                <a:cs typeface="Arial" panose="020B0604020202020204" pitchFamily="34" charset="0"/>
              </a:rPr>
              <a:t>ingeniero</a:t>
            </a:r>
            <a:r>
              <a:rPr lang="en-US" sz="1500" b="1" i="1" dirty="0">
                <a:solidFill>
                  <a:srgbClr val="002060"/>
                </a:solidFill>
                <a:latin typeface="Arial" panose="020B0604020202020204" pitchFamily="34" charset="0"/>
                <a:cs typeface="Arial" panose="020B0604020202020204" pitchFamily="34" charset="0"/>
              </a:rPr>
              <a:t> </a:t>
            </a:r>
            <a:r>
              <a:rPr lang="en-US" sz="1500" b="1" i="1" dirty="0" err="1">
                <a:solidFill>
                  <a:srgbClr val="002060"/>
                </a:solidFill>
                <a:latin typeface="Arial" panose="020B0604020202020204" pitchFamily="34" charset="0"/>
                <a:cs typeface="Arial" panose="020B0604020202020204" pitchFamily="34" charset="0"/>
              </a:rPr>
              <a:t>tiene</a:t>
            </a:r>
            <a:r>
              <a:rPr lang="en-US" sz="1500" b="1" i="1" dirty="0">
                <a:solidFill>
                  <a:srgbClr val="002060"/>
                </a:solidFill>
                <a:latin typeface="Arial" panose="020B0604020202020204" pitchFamily="34" charset="0"/>
                <a:cs typeface="Arial" panose="020B0604020202020204" pitchFamily="34" charset="0"/>
              </a:rPr>
              <a:t> una </a:t>
            </a:r>
            <a:r>
              <a:rPr lang="en-US" sz="1500" b="1" i="1" dirty="0" err="1">
                <a:solidFill>
                  <a:srgbClr val="002060"/>
                </a:solidFill>
                <a:latin typeface="Arial" panose="020B0604020202020204" pitchFamily="34" charset="0"/>
                <a:cs typeface="Arial" panose="020B0604020202020204" pitchFamily="34" charset="0"/>
              </a:rPr>
              <a:t>cosmovisión</a:t>
            </a:r>
            <a:r>
              <a:rPr lang="en-US" sz="1500" b="1" i="1" dirty="0">
                <a:solidFill>
                  <a:srgbClr val="002060"/>
                </a:solidFill>
                <a:latin typeface="Arial" panose="020B0604020202020204" pitchFamily="34" charset="0"/>
                <a:cs typeface="Arial" panose="020B0604020202020204" pitchFamily="34" charset="0"/>
              </a:rPr>
              <a:t> que </a:t>
            </a:r>
            <a:r>
              <a:rPr lang="en-US" sz="1500" b="1" i="1" dirty="0" err="1">
                <a:solidFill>
                  <a:srgbClr val="002060"/>
                </a:solidFill>
                <a:latin typeface="Arial" panose="020B0604020202020204" pitchFamily="34" charset="0"/>
                <a:cs typeface="Arial" panose="020B0604020202020204" pitchFamily="34" charset="0"/>
              </a:rPr>
              <a:t>ansía</a:t>
            </a:r>
            <a:r>
              <a:rPr lang="en-US" sz="1500" b="1" i="1" dirty="0">
                <a:solidFill>
                  <a:srgbClr val="002060"/>
                </a:solidFill>
                <a:latin typeface="Arial" panose="020B0604020202020204" pitchFamily="34" charset="0"/>
                <a:cs typeface="Arial" panose="020B0604020202020204" pitchFamily="34" charset="0"/>
              </a:rPr>
              <a:t> </a:t>
            </a:r>
            <a:r>
              <a:rPr lang="en-US" sz="1500" b="1" i="1" dirty="0" err="1">
                <a:solidFill>
                  <a:srgbClr val="002060"/>
                </a:solidFill>
                <a:latin typeface="Arial" panose="020B0604020202020204" pitchFamily="34" charset="0"/>
                <a:cs typeface="Arial" panose="020B0604020202020204" pitchFamily="34" charset="0"/>
              </a:rPr>
              <a:t>transformar</a:t>
            </a:r>
            <a:r>
              <a:rPr lang="en-US" sz="1500" b="1" i="1" dirty="0">
                <a:solidFill>
                  <a:srgbClr val="002060"/>
                </a:solidFill>
                <a:latin typeface="Arial" panose="020B0604020202020204" pitchFamily="34" charset="0"/>
                <a:cs typeface="Arial" panose="020B0604020202020204" pitchFamily="34" charset="0"/>
              </a:rPr>
              <a:t> el </a:t>
            </a:r>
            <a:r>
              <a:rPr lang="en-US" sz="1500" b="1" i="1" dirty="0" err="1">
                <a:solidFill>
                  <a:srgbClr val="002060"/>
                </a:solidFill>
                <a:latin typeface="Arial" panose="020B0604020202020204" pitchFamily="34" charset="0"/>
                <a:cs typeface="Arial" panose="020B0604020202020204" pitchFamily="34" charset="0"/>
              </a:rPr>
              <a:t>mundo</a:t>
            </a:r>
            <a:r>
              <a:rPr lang="en-US" sz="1500" b="1" i="1" dirty="0">
                <a:solidFill>
                  <a:srgbClr val="002060"/>
                </a:solidFill>
                <a:latin typeface="Arial" panose="020B0604020202020204" pitchFamily="34" charset="0"/>
                <a:cs typeface="Arial" panose="020B0604020202020204" pitchFamily="34" charset="0"/>
              </a:rPr>
              <a:t>.</a:t>
            </a:r>
            <a:r>
              <a:rPr lang="en-US" sz="1500" i="1" dirty="0">
                <a:solidFill>
                  <a:srgbClr val="002060"/>
                </a:solidFill>
                <a:latin typeface="Arial" panose="020B0604020202020204" pitchFamily="34" charset="0"/>
                <a:cs typeface="Arial" panose="020B0604020202020204" pitchFamily="34" charset="0"/>
              </a:rPr>
              <a:t> A </a:t>
            </a:r>
            <a:r>
              <a:rPr lang="en-US" sz="1500" i="1" dirty="0" err="1">
                <a:solidFill>
                  <a:srgbClr val="002060"/>
                </a:solidFill>
                <a:latin typeface="Arial" panose="020B0604020202020204" pitchFamily="34" charset="0"/>
                <a:cs typeface="Arial" panose="020B0604020202020204" pitchFamily="34" charset="0"/>
              </a:rPr>
              <a:t>diferencia</a:t>
            </a:r>
            <a:r>
              <a:rPr lang="en-US" sz="1500" i="1" dirty="0">
                <a:solidFill>
                  <a:srgbClr val="002060"/>
                </a:solidFill>
                <a:latin typeface="Arial" panose="020B0604020202020204" pitchFamily="34" charset="0"/>
                <a:cs typeface="Arial" panose="020B0604020202020204" pitchFamily="34" charset="0"/>
              </a:rPr>
              <a:t> del </a:t>
            </a:r>
            <a:r>
              <a:rPr lang="en-US" sz="1500" i="1" dirty="0" err="1">
                <a:solidFill>
                  <a:srgbClr val="002060"/>
                </a:solidFill>
                <a:latin typeface="Arial" panose="020B0604020202020204" pitchFamily="34" charset="0"/>
                <a:cs typeface="Arial" panose="020B0604020202020204" pitchFamily="34" charset="0"/>
              </a:rPr>
              <a:t>científico</a:t>
            </a:r>
            <a:r>
              <a:rPr lang="en-US" sz="1500" i="1" dirty="0">
                <a:solidFill>
                  <a:srgbClr val="002060"/>
                </a:solidFill>
                <a:latin typeface="Arial" panose="020B0604020202020204" pitchFamily="34" charset="0"/>
                <a:cs typeface="Arial" panose="020B0604020202020204" pitchFamily="34" charset="0"/>
              </a:rPr>
              <a:t> que </a:t>
            </a:r>
            <a:r>
              <a:rPr lang="en-US" sz="1500" i="1" dirty="0" err="1">
                <a:solidFill>
                  <a:srgbClr val="002060"/>
                </a:solidFill>
                <a:latin typeface="Arial" panose="020B0604020202020204" pitchFamily="34" charset="0"/>
                <a:cs typeface="Arial" panose="020B0604020202020204" pitchFamily="34" charset="0"/>
              </a:rPr>
              <a:t>también</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trabaja</a:t>
            </a:r>
            <a:r>
              <a:rPr lang="en-US" sz="1500" i="1" dirty="0">
                <a:solidFill>
                  <a:srgbClr val="002060"/>
                </a:solidFill>
                <a:latin typeface="Arial" panose="020B0604020202020204" pitchFamily="34" charset="0"/>
                <a:cs typeface="Arial" panose="020B0604020202020204" pitchFamily="34" charset="0"/>
              </a:rPr>
              <a:t> con exactas, no se </a:t>
            </a:r>
            <a:r>
              <a:rPr lang="en-US" sz="1500" i="1" dirty="0" err="1">
                <a:solidFill>
                  <a:srgbClr val="002060"/>
                </a:solidFill>
                <a:latin typeface="Arial" panose="020B0604020202020204" pitchFamily="34" charset="0"/>
                <a:cs typeface="Arial" panose="020B0604020202020204" pitchFamily="34" charset="0"/>
              </a:rPr>
              <a:t>conforma</a:t>
            </a:r>
            <a:r>
              <a:rPr lang="en-US" sz="1500" i="1" dirty="0">
                <a:solidFill>
                  <a:srgbClr val="002060"/>
                </a:solidFill>
                <a:latin typeface="Arial" panose="020B0604020202020204" pitchFamily="34" charset="0"/>
                <a:cs typeface="Arial" panose="020B0604020202020204" pitchFamily="34" charset="0"/>
              </a:rPr>
              <a:t> con </a:t>
            </a:r>
            <a:r>
              <a:rPr lang="en-US" sz="1500" i="1" dirty="0" err="1">
                <a:solidFill>
                  <a:srgbClr val="002060"/>
                </a:solidFill>
                <a:latin typeface="Arial" panose="020B0604020202020204" pitchFamily="34" charset="0"/>
                <a:cs typeface="Arial" panose="020B0604020202020204" pitchFamily="34" charset="0"/>
              </a:rPr>
              <a:t>comprender</a:t>
            </a:r>
            <a:r>
              <a:rPr lang="en-US" sz="1500" i="1" dirty="0">
                <a:solidFill>
                  <a:srgbClr val="002060"/>
                </a:solidFill>
                <a:latin typeface="Arial" panose="020B0604020202020204" pitchFamily="34" charset="0"/>
                <a:cs typeface="Arial" panose="020B0604020202020204" pitchFamily="34" charset="0"/>
              </a:rPr>
              <a:t> la </a:t>
            </a:r>
            <a:r>
              <a:rPr lang="en-US" sz="1500" i="1" dirty="0" err="1">
                <a:solidFill>
                  <a:srgbClr val="002060"/>
                </a:solidFill>
                <a:latin typeface="Arial" panose="020B0604020202020204" pitchFamily="34" charset="0"/>
                <a:cs typeface="Arial" panose="020B0604020202020204" pitchFamily="34" charset="0"/>
              </a:rPr>
              <a:t>realidad</a:t>
            </a:r>
            <a:r>
              <a:rPr lang="en-US" sz="1500" i="1" dirty="0">
                <a:solidFill>
                  <a:srgbClr val="002060"/>
                </a:solidFill>
                <a:latin typeface="Arial" panose="020B0604020202020204" pitchFamily="34" charset="0"/>
                <a:cs typeface="Arial" panose="020B0604020202020204" pitchFamily="34" charset="0"/>
              </a:rPr>
              <a:t>. Es una persona </a:t>
            </a:r>
            <a:r>
              <a:rPr lang="en-US" sz="1500" i="1" dirty="0" err="1">
                <a:solidFill>
                  <a:srgbClr val="002060"/>
                </a:solidFill>
                <a:latin typeface="Arial" panose="020B0604020202020204" pitchFamily="34" charset="0"/>
                <a:cs typeface="Arial" panose="020B0604020202020204" pitchFamily="34" charset="0"/>
              </a:rPr>
              <a:t>seteada</a:t>
            </a:r>
            <a:r>
              <a:rPr lang="en-US" sz="1500" i="1" dirty="0">
                <a:solidFill>
                  <a:srgbClr val="002060"/>
                </a:solidFill>
                <a:latin typeface="Arial" panose="020B0604020202020204" pitchFamily="34" charset="0"/>
                <a:cs typeface="Arial" panose="020B0604020202020204" pitchFamily="34" charset="0"/>
              </a:rPr>
              <a:t> para </a:t>
            </a:r>
            <a:r>
              <a:rPr lang="en-US" sz="1500" i="1" dirty="0" err="1">
                <a:solidFill>
                  <a:srgbClr val="002060"/>
                </a:solidFill>
                <a:latin typeface="Arial" panose="020B0604020202020204" pitchFamily="34" charset="0"/>
                <a:cs typeface="Arial" panose="020B0604020202020204" pitchFamily="34" charset="0"/>
              </a:rPr>
              <a:t>llevar</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adelante</a:t>
            </a:r>
            <a:r>
              <a:rPr lang="en-US" sz="1500" i="1" dirty="0">
                <a:solidFill>
                  <a:srgbClr val="002060"/>
                </a:solidFill>
                <a:latin typeface="Arial" panose="020B0604020202020204" pitchFamily="34" charset="0"/>
                <a:cs typeface="Arial" panose="020B0604020202020204" pitchFamily="34" charset="0"/>
              </a:rPr>
              <a:t> una </a:t>
            </a:r>
            <a:r>
              <a:rPr lang="en-US" sz="1500" i="1" dirty="0" err="1">
                <a:solidFill>
                  <a:srgbClr val="002060"/>
                </a:solidFill>
                <a:latin typeface="Arial" panose="020B0604020202020204" pitchFamily="34" charset="0"/>
                <a:cs typeface="Arial" panose="020B0604020202020204" pitchFamily="34" charset="0"/>
              </a:rPr>
              <a:t>acción</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transformadora</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Necesitamos</a:t>
            </a:r>
            <a:r>
              <a:rPr lang="en-US" sz="1500" i="1" dirty="0">
                <a:solidFill>
                  <a:srgbClr val="002060"/>
                </a:solidFill>
                <a:latin typeface="Arial" panose="020B0604020202020204" pitchFamily="34" charset="0"/>
                <a:cs typeface="Arial" panose="020B0604020202020204" pitchFamily="34" charset="0"/>
              </a:rPr>
              <a:t> ese </a:t>
            </a:r>
            <a:r>
              <a:rPr lang="en-US" sz="1500" i="1" dirty="0" err="1">
                <a:solidFill>
                  <a:srgbClr val="002060"/>
                </a:solidFill>
                <a:latin typeface="Arial" panose="020B0604020202020204" pitchFamily="34" charset="0"/>
                <a:cs typeface="Arial" panose="020B0604020202020204" pitchFamily="34" charset="0"/>
              </a:rPr>
              <a:t>tipo</a:t>
            </a:r>
            <a:r>
              <a:rPr lang="en-US" sz="1500" i="1" dirty="0">
                <a:solidFill>
                  <a:srgbClr val="002060"/>
                </a:solidFill>
                <a:latin typeface="Arial" panose="020B0604020202020204" pitchFamily="34" charset="0"/>
                <a:cs typeface="Arial" panose="020B0604020202020204" pitchFamily="34" charset="0"/>
              </a:rPr>
              <a:t> de </a:t>
            </a:r>
            <a:r>
              <a:rPr lang="en-US" sz="1500" i="1" dirty="0" err="1">
                <a:solidFill>
                  <a:srgbClr val="002060"/>
                </a:solidFill>
                <a:latin typeface="Arial" panose="020B0604020202020204" pitchFamily="34" charset="0"/>
                <a:cs typeface="Arial" panose="020B0604020202020204" pitchFamily="34" charset="0"/>
              </a:rPr>
              <a:t>profesionales</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Mientras</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más</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haya</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mejor</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nos</a:t>
            </a:r>
            <a:r>
              <a:rPr lang="en-US" sz="1500" i="1" dirty="0">
                <a:solidFill>
                  <a:srgbClr val="002060"/>
                </a:solidFill>
                <a:latin typeface="Arial" panose="020B0604020202020204" pitchFamily="34" charset="0"/>
                <a:cs typeface="Arial" panose="020B0604020202020204" pitchFamily="34" charset="0"/>
              </a:rPr>
              <a:t> </a:t>
            </a:r>
            <a:r>
              <a:rPr lang="en-US" sz="1500" i="1" dirty="0" err="1">
                <a:solidFill>
                  <a:srgbClr val="002060"/>
                </a:solidFill>
                <a:latin typeface="Arial" panose="020B0604020202020204" pitchFamily="34" charset="0"/>
                <a:cs typeface="Arial" panose="020B0604020202020204" pitchFamily="34" charset="0"/>
              </a:rPr>
              <a:t>va</a:t>
            </a:r>
            <a:r>
              <a:rPr lang="en-US" sz="1500" i="1" dirty="0">
                <a:solidFill>
                  <a:srgbClr val="002060"/>
                </a:solidFill>
                <a:latin typeface="Arial" panose="020B0604020202020204" pitchFamily="34" charset="0"/>
                <a:cs typeface="Arial" panose="020B0604020202020204" pitchFamily="34" charset="0"/>
              </a:rPr>
              <a:t> a </a:t>
            </a:r>
            <a:r>
              <a:rPr lang="en-US" sz="1500" i="1" dirty="0" err="1">
                <a:solidFill>
                  <a:srgbClr val="002060"/>
                </a:solidFill>
                <a:latin typeface="Arial" panose="020B0604020202020204" pitchFamily="34" charset="0"/>
                <a:cs typeface="Arial" panose="020B0604020202020204" pitchFamily="34" charset="0"/>
              </a:rPr>
              <a:t>ir</a:t>
            </a:r>
            <a:r>
              <a:rPr lang="en-US" sz="1500" i="1" dirty="0">
                <a:solidFill>
                  <a:srgbClr val="002060"/>
                </a:solidFill>
                <a:latin typeface="Arial" panose="020B0604020202020204" pitchFamily="34" charset="0"/>
                <a:cs typeface="Arial" panose="020B0604020202020204" pitchFamily="34" charset="0"/>
              </a:rPr>
              <a:t>“</a:t>
            </a:r>
          </a:p>
          <a:p>
            <a:pPr indent="-228600">
              <a:lnSpc>
                <a:spcPct val="90000"/>
              </a:lnSpc>
              <a:spcAft>
                <a:spcPts val="600"/>
              </a:spcAft>
              <a:buFont typeface="Arial" panose="020B0604020202020204" pitchFamily="34" charset="0"/>
              <a:buChar char="•"/>
            </a:pPr>
            <a:endParaRPr lang="en-US" sz="1500" i="1" dirty="0">
              <a:solidFill>
                <a:srgbClr val="002060"/>
              </a:solidFill>
              <a:latin typeface="Arial" panose="020B060402020202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r>
              <a:rPr lang="en-US" sz="1500" dirty="0">
                <a:solidFill>
                  <a:srgbClr val="002060"/>
                </a:solidFill>
                <a:latin typeface="Arial" panose="020B0604020202020204" pitchFamily="34" charset="0"/>
                <a:cs typeface="Arial" panose="020B0604020202020204" pitchFamily="34" charset="0"/>
              </a:rPr>
              <a:t>Nicolás </a:t>
            </a:r>
            <a:r>
              <a:rPr lang="en-US" sz="1500" dirty="0" err="1">
                <a:solidFill>
                  <a:srgbClr val="002060"/>
                </a:solidFill>
                <a:latin typeface="Arial" panose="020B0604020202020204" pitchFamily="34" charset="0"/>
                <a:cs typeface="Arial" panose="020B0604020202020204" pitchFamily="34" charset="0"/>
              </a:rPr>
              <a:t>Bacqué</a:t>
            </a:r>
            <a:r>
              <a:rPr lang="en-US" sz="1500" dirty="0">
                <a:solidFill>
                  <a:srgbClr val="002060"/>
                </a:solidFill>
                <a:latin typeface="Arial" panose="020B0604020202020204" pitchFamily="34" charset="0"/>
                <a:cs typeface="Arial" panose="020B0604020202020204" pitchFamily="34" charset="0"/>
              </a:rPr>
              <a:t>, director general de </a:t>
            </a:r>
            <a:r>
              <a:rPr lang="en-US" sz="1500" dirty="0" err="1">
                <a:solidFill>
                  <a:srgbClr val="002060"/>
                </a:solidFill>
                <a:latin typeface="Arial" panose="020B0604020202020204" pitchFamily="34" charset="0"/>
                <a:cs typeface="Arial" panose="020B0604020202020204" pitchFamily="34" charset="0"/>
              </a:rPr>
              <a:t>desarrollo</a:t>
            </a:r>
            <a:r>
              <a:rPr lang="en-US" sz="1500" dirty="0">
                <a:solidFill>
                  <a:srgbClr val="002060"/>
                </a:solidFill>
                <a:latin typeface="Arial" panose="020B0604020202020204" pitchFamily="34" charset="0"/>
                <a:cs typeface="Arial" panose="020B0604020202020204" pitchFamily="34" charset="0"/>
              </a:rPr>
              <a:t> </a:t>
            </a:r>
            <a:r>
              <a:rPr lang="en-US" sz="1500" dirty="0" err="1">
                <a:solidFill>
                  <a:srgbClr val="002060"/>
                </a:solidFill>
                <a:latin typeface="Arial" panose="020B0604020202020204" pitchFamily="34" charset="0"/>
                <a:cs typeface="Arial" panose="020B0604020202020204" pitchFamily="34" charset="0"/>
              </a:rPr>
              <a:t>institucional</a:t>
            </a:r>
            <a:r>
              <a:rPr lang="en-US" sz="1500" dirty="0">
                <a:solidFill>
                  <a:srgbClr val="002060"/>
                </a:solidFill>
                <a:latin typeface="Arial" panose="020B0604020202020204" pitchFamily="34" charset="0"/>
                <a:cs typeface="Arial" panose="020B0604020202020204" pitchFamily="34" charset="0"/>
              </a:rPr>
              <a:t> del ITBA.</a:t>
            </a:r>
          </a:p>
        </p:txBody>
      </p:sp>
    </p:spTree>
    <p:extLst>
      <p:ext uri="{BB962C8B-B14F-4D97-AF65-F5344CB8AC3E}">
        <p14:creationId xmlns:p14="http://schemas.microsoft.com/office/powerpoint/2010/main" val="1160006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534CBCEE-E1F5-4F12-8681-A73FDDBA91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9988" y="1819368"/>
            <a:ext cx="2977238" cy="2977238"/>
          </a:xfrm>
          <a:prstGeom prst="rect">
            <a:avLst/>
          </a:prstGeom>
        </p:spPr>
      </p:pic>
      <p:pic>
        <p:nvPicPr>
          <p:cNvPr id="5" name="Picture 4" descr="English business man">
            <a:extLst>
              <a:ext uri="{FF2B5EF4-FFF2-40B4-BE49-F238E27FC236}">
                <a16:creationId xmlns:a16="http://schemas.microsoft.com/office/drawing/2014/main" id="{37E4D82B-D760-4C08-AE13-E714483A0C50}"/>
              </a:ext>
            </a:extLst>
          </p:cNvPr>
          <p:cNvPicPr>
            <a:picLocks noChangeAspect="1"/>
          </p:cNvPicPr>
          <p:nvPr/>
        </p:nvPicPr>
        <p:blipFill>
          <a:blip r:embed="rId4"/>
          <a:stretch>
            <a:fillRect/>
          </a:stretch>
        </p:blipFill>
        <p:spPr>
          <a:xfrm>
            <a:off x="4265199" y="0"/>
            <a:ext cx="3661602" cy="6858000"/>
          </a:xfrm>
          <a:prstGeom prst="rect">
            <a:avLst/>
          </a:prstGeom>
        </p:spPr>
      </p:pic>
      <p:sp>
        <p:nvSpPr>
          <p:cNvPr id="4" name="TextBox 3">
            <a:extLst>
              <a:ext uri="{FF2B5EF4-FFF2-40B4-BE49-F238E27FC236}">
                <a16:creationId xmlns:a16="http://schemas.microsoft.com/office/drawing/2014/main" id="{B9A13E9D-00F7-41AE-BC2A-8D93F9C4DA02}"/>
              </a:ext>
            </a:extLst>
          </p:cNvPr>
          <p:cNvSpPr txBox="1"/>
          <p:nvPr/>
        </p:nvSpPr>
        <p:spPr>
          <a:xfrm flipH="1">
            <a:off x="4504532" y="1819368"/>
            <a:ext cx="3498925" cy="1569660"/>
          </a:xfrm>
          <a:prstGeom prst="rect">
            <a:avLst/>
          </a:prstGeom>
          <a:noFill/>
        </p:spPr>
        <p:txBody>
          <a:bodyPr wrap="square" rtlCol="0">
            <a:spAutoFit/>
          </a:bodyPr>
          <a:lstStyle/>
          <a:p>
            <a:r>
              <a:rPr lang="es-AR" sz="2400" dirty="0">
                <a:solidFill>
                  <a:srgbClr val="002060"/>
                </a:solidFill>
                <a:latin typeface="Arial" panose="020B0604020202020204" pitchFamily="34" charset="0"/>
                <a:cs typeface="Arial" panose="020B0604020202020204" pitchFamily="34" charset="0"/>
              </a:rPr>
              <a:t>¿Cuántos INGENIEROS destacados pueden mencionar?</a:t>
            </a:r>
          </a:p>
        </p:txBody>
      </p:sp>
    </p:spTree>
    <p:extLst>
      <p:ext uri="{BB962C8B-B14F-4D97-AF65-F5344CB8AC3E}">
        <p14:creationId xmlns:p14="http://schemas.microsoft.com/office/powerpoint/2010/main" val="276891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nodeType="clickEffect">
                                  <p:stCondLst>
                                    <p:cond delay="0"/>
                                  </p:stCondLst>
                                  <p:childTnLst>
                                    <p:animClr clrSpc="rgb" dir="cw">
                                      <p:cBhvr override="childStyle">
                                        <p:cTn id="14" dur="250" autoRev="1" fill="remove"/>
                                        <p:tgtEl>
                                          <p:spTgt spid="6"/>
                                        </p:tgtEl>
                                        <p:attrNameLst>
                                          <p:attrName>style.color</p:attrName>
                                        </p:attrNameLst>
                                      </p:cBhvr>
                                      <p:to>
                                        <a:schemeClr val="bg1"/>
                                      </p:to>
                                    </p:animClr>
                                    <p:animClr clrSpc="rgb" dir="cw">
                                      <p:cBhvr>
                                        <p:cTn id="15" dur="250" autoRev="1" fill="remove"/>
                                        <p:tgtEl>
                                          <p:spTgt spid="6"/>
                                        </p:tgtEl>
                                        <p:attrNameLst>
                                          <p:attrName>fillcolor</p:attrName>
                                        </p:attrNameLst>
                                      </p:cBhvr>
                                      <p:to>
                                        <a:schemeClr val="bg1"/>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6AD18-C63F-4591-9827-A728B178F069}"/>
              </a:ext>
            </a:extLst>
          </p:cNvPr>
          <p:cNvPicPr>
            <a:picLocks noChangeAspect="1"/>
          </p:cNvPicPr>
          <p:nvPr/>
        </p:nvPicPr>
        <p:blipFill>
          <a:blip r:embed="rId2"/>
          <a:stretch>
            <a:fillRect/>
          </a:stretch>
        </p:blipFill>
        <p:spPr>
          <a:xfrm>
            <a:off x="504301" y="4214840"/>
            <a:ext cx="1645604" cy="172126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DD19C8F-05F6-4E45-9752-E8DF7F08B95E}"/>
              </a:ext>
            </a:extLst>
          </p:cNvPr>
          <p:cNvPicPr>
            <a:picLocks noChangeAspect="1"/>
          </p:cNvPicPr>
          <p:nvPr/>
        </p:nvPicPr>
        <p:blipFill>
          <a:blip r:embed="rId3"/>
          <a:stretch>
            <a:fillRect/>
          </a:stretch>
        </p:blipFill>
        <p:spPr>
          <a:xfrm>
            <a:off x="0" y="306700"/>
            <a:ext cx="2269252" cy="3526825"/>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2388CAD-DB64-47AC-B331-7D9D0F16893A}"/>
              </a:ext>
            </a:extLst>
          </p:cNvPr>
          <p:cNvSpPr txBox="1"/>
          <p:nvPr/>
        </p:nvSpPr>
        <p:spPr>
          <a:xfrm>
            <a:off x="10261312" y="6449962"/>
            <a:ext cx="1641796" cy="276999"/>
          </a:xfrm>
          <a:prstGeom prst="rect">
            <a:avLst/>
          </a:prstGeom>
          <a:noFill/>
        </p:spPr>
        <p:txBody>
          <a:bodyPr wrap="none" rtlCol="0">
            <a:spAutoFit/>
          </a:bodyPr>
          <a:lstStyle/>
          <a:p>
            <a:r>
              <a:rPr lang="es-AR" sz="1200" dirty="0">
                <a:latin typeface="Arial" panose="020B0604020202020204" pitchFamily="34" charset="0"/>
                <a:cs typeface="Arial" panose="020B0604020202020204" pitchFamily="34" charset="0"/>
              </a:rPr>
              <a:t>Fuente: wikipedia.org</a:t>
            </a:r>
          </a:p>
        </p:txBody>
      </p:sp>
      <p:pic>
        <p:nvPicPr>
          <p:cNvPr id="2" name="Picture 1">
            <a:extLst>
              <a:ext uri="{FF2B5EF4-FFF2-40B4-BE49-F238E27FC236}">
                <a16:creationId xmlns:a16="http://schemas.microsoft.com/office/drawing/2014/main" id="{19F2B915-9783-4758-A954-16A2FA868482}"/>
              </a:ext>
            </a:extLst>
          </p:cNvPr>
          <p:cNvPicPr>
            <a:picLocks noChangeAspect="1"/>
          </p:cNvPicPr>
          <p:nvPr/>
        </p:nvPicPr>
        <p:blipFill>
          <a:blip r:embed="rId4"/>
          <a:stretch>
            <a:fillRect/>
          </a:stretch>
        </p:blipFill>
        <p:spPr>
          <a:xfrm>
            <a:off x="1835517" y="385028"/>
            <a:ext cx="2278670" cy="382981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D6543DB-BFAD-418F-8DC4-9F62EF3853BE}"/>
              </a:ext>
            </a:extLst>
          </p:cNvPr>
          <p:cNvPicPr>
            <a:picLocks noChangeAspect="1"/>
          </p:cNvPicPr>
          <p:nvPr/>
        </p:nvPicPr>
        <p:blipFill>
          <a:blip r:embed="rId5"/>
          <a:stretch>
            <a:fillRect/>
          </a:stretch>
        </p:blipFill>
        <p:spPr>
          <a:xfrm>
            <a:off x="2434479" y="4444745"/>
            <a:ext cx="1865331" cy="1643464"/>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7354BAB-D332-44A2-864E-FE4EAFB1390B}"/>
              </a:ext>
            </a:extLst>
          </p:cNvPr>
          <p:cNvPicPr>
            <a:picLocks noChangeAspect="1"/>
          </p:cNvPicPr>
          <p:nvPr/>
        </p:nvPicPr>
        <p:blipFill>
          <a:blip r:embed="rId6"/>
          <a:stretch>
            <a:fillRect/>
          </a:stretch>
        </p:blipFill>
        <p:spPr>
          <a:xfrm>
            <a:off x="4768118" y="4681002"/>
            <a:ext cx="1999023" cy="140720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06D35A0B-FFCF-405E-A463-67FF38875205}"/>
              </a:ext>
            </a:extLst>
          </p:cNvPr>
          <p:cNvPicPr>
            <a:picLocks noChangeAspect="1"/>
          </p:cNvPicPr>
          <p:nvPr/>
        </p:nvPicPr>
        <p:blipFill>
          <a:blip r:embed="rId7"/>
          <a:stretch>
            <a:fillRect/>
          </a:stretch>
        </p:blipFill>
        <p:spPr>
          <a:xfrm>
            <a:off x="3713330" y="429071"/>
            <a:ext cx="2729472" cy="378576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5626FBB4-C4D2-4BC6-8605-40856547B8E9}"/>
              </a:ext>
            </a:extLst>
          </p:cNvPr>
          <p:cNvPicPr>
            <a:picLocks noChangeAspect="1"/>
          </p:cNvPicPr>
          <p:nvPr/>
        </p:nvPicPr>
        <p:blipFill>
          <a:blip r:embed="rId8"/>
          <a:stretch>
            <a:fillRect/>
          </a:stretch>
        </p:blipFill>
        <p:spPr>
          <a:xfrm>
            <a:off x="6013493" y="487282"/>
            <a:ext cx="2463046" cy="3960639"/>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5FB56B3B-5743-436C-8171-EF66D50B07D2}"/>
              </a:ext>
            </a:extLst>
          </p:cNvPr>
          <p:cNvPicPr>
            <a:picLocks noChangeAspect="1"/>
          </p:cNvPicPr>
          <p:nvPr/>
        </p:nvPicPr>
        <p:blipFill>
          <a:blip r:embed="rId9"/>
          <a:stretch>
            <a:fillRect/>
          </a:stretch>
        </p:blipFill>
        <p:spPr>
          <a:xfrm>
            <a:off x="6972336" y="4293104"/>
            <a:ext cx="1504203" cy="2512121"/>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52F413E0-342C-4E56-9B44-F938D1E6FD9B}"/>
              </a:ext>
            </a:extLst>
          </p:cNvPr>
          <p:cNvPicPr>
            <a:picLocks noChangeAspect="1"/>
          </p:cNvPicPr>
          <p:nvPr/>
        </p:nvPicPr>
        <p:blipFill>
          <a:blip r:embed="rId10"/>
          <a:stretch>
            <a:fillRect/>
          </a:stretch>
        </p:blipFill>
        <p:spPr>
          <a:xfrm>
            <a:off x="7932871" y="549525"/>
            <a:ext cx="2590520" cy="4250073"/>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AE9F4E31-ED4A-43E7-8185-C31475ECB37C}"/>
              </a:ext>
            </a:extLst>
          </p:cNvPr>
          <p:cNvPicPr>
            <a:picLocks noChangeAspect="1"/>
          </p:cNvPicPr>
          <p:nvPr/>
        </p:nvPicPr>
        <p:blipFill>
          <a:blip r:embed="rId11"/>
          <a:stretch>
            <a:fillRect/>
          </a:stretch>
        </p:blipFill>
        <p:spPr>
          <a:xfrm>
            <a:off x="9871415" y="912103"/>
            <a:ext cx="2280570" cy="3887495"/>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BE6FC9D0-EABB-4435-8341-6A3BBDAE5BF6}"/>
              </a:ext>
            </a:extLst>
          </p:cNvPr>
          <p:cNvPicPr>
            <a:picLocks noChangeAspect="1"/>
          </p:cNvPicPr>
          <p:nvPr/>
        </p:nvPicPr>
        <p:blipFill>
          <a:blip r:embed="rId12"/>
          <a:stretch>
            <a:fillRect/>
          </a:stretch>
        </p:blipFill>
        <p:spPr>
          <a:xfrm>
            <a:off x="8728610" y="4799598"/>
            <a:ext cx="2511215" cy="1693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309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Question Mark">
            <a:extLst>
              <a:ext uri="{FF2B5EF4-FFF2-40B4-BE49-F238E27FC236}">
                <a16:creationId xmlns:a16="http://schemas.microsoft.com/office/drawing/2014/main" id="{534CBCEE-E1F5-4F12-8681-A73FDDBA91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0890" y="1781574"/>
            <a:ext cx="2977238" cy="2977238"/>
          </a:xfrm>
          <a:prstGeom prst="rect">
            <a:avLst/>
          </a:prstGeom>
        </p:spPr>
      </p:pic>
      <p:pic>
        <p:nvPicPr>
          <p:cNvPr id="5" name="Picture 4" descr="Young woman">
            <a:extLst>
              <a:ext uri="{FF2B5EF4-FFF2-40B4-BE49-F238E27FC236}">
                <a16:creationId xmlns:a16="http://schemas.microsoft.com/office/drawing/2014/main" id="{63BF65AA-FE23-4E8D-9486-18ADE4CDB27E}"/>
              </a:ext>
            </a:extLst>
          </p:cNvPr>
          <p:cNvPicPr>
            <a:picLocks noChangeAspect="1"/>
          </p:cNvPicPr>
          <p:nvPr/>
        </p:nvPicPr>
        <p:blipFill>
          <a:blip r:embed="rId4"/>
          <a:stretch>
            <a:fillRect/>
          </a:stretch>
        </p:blipFill>
        <p:spPr>
          <a:xfrm>
            <a:off x="3672406" y="142365"/>
            <a:ext cx="3731285" cy="6573270"/>
          </a:xfrm>
          <a:prstGeom prst="rect">
            <a:avLst/>
          </a:prstGeom>
        </p:spPr>
      </p:pic>
      <p:sp>
        <p:nvSpPr>
          <p:cNvPr id="4" name="TextBox 3">
            <a:extLst>
              <a:ext uri="{FF2B5EF4-FFF2-40B4-BE49-F238E27FC236}">
                <a16:creationId xmlns:a16="http://schemas.microsoft.com/office/drawing/2014/main" id="{B9A13E9D-00F7-41AE-BC2A-8D93F9C4DA02}"/>
              </a:ext>
            </a:extLst>
          </p:cNvPr>
          <p:cNvSpPr txBox="1"/>
          <p:nvPr/>
        </p:nvSpPr>
        <p:spPr>
          <a:xfrm flipH="1">
            <a:off x="3901005" y="2371465"/>
            <a:ext cx="3731286" cy="1200329"/>
          </a:xfrm>
          <a:prstGeom prst="rect">
            <a:avLst/>
          </a:prstGeom>
          <a:noFill/>
        </p:spPr>
        <p:txBody>
          <a:bodyPr wrap="square" rtlCol="0">
            <a:spAutoFit/>
          </a:bodyPr>
          <a:lstStyle/>
          <a:p>
            <a:r>
              <a:rPr lang="es-AR" sz="2400" dirty="0">
                <a:solidFill>
                  <a:srgbClr val="002060"/>
                </a:solidFill>
                <a:latin typeface="Arial" panose="020B0604020202020204" pitchFamily="34" charset="0"/>
                <a:cs typeface="Arial" panose="020B0604020202020204" pitchFamily="34" charset="0"/>
              </a:rPr>
              <a:t>¿Cuántas INGENIERAS destacadas pueden mencionar?</a:t>
            </a:r>
          </a:p>
        </p:txBody>
      </p:sp>
    </p:spTree>
    <p:extLst>
      <p:ext uri="{BB962C8B-B14F-4D97-AF65-F5344CB8AC3E}">
        <p14:creationId xmlns:p14="http://schemas.microsoft.com/office/powerpoint/2010/main" val="6849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BE735D-125C-4F7D-A042-D191E734FB3C}"/>
              </a:ext>
            </a:extLst>
          </p:cNvPr>
          <p:cNvSpPr txBox="1"/>
          <p:nvPr/>
        </p:nvSpPr>
        <p:spPr>
          <a:xfrm flipH="1">
            <a:off x="2947481" y="2905780"/>
            <a:ext cx="6500531" cy="1631216"/>
          </a:xfrm>
          <a:prstGeom prst="rect">
            <a:avLst/>
          </a:prstGeom>
          <a:noFill/>
        </p:spPr>
        <p:txBody>
          <a:bodyPr wrap="square" rtlCol="0">
            <a:spAutoFit/>
          </a:bodyPr>
          <a:lstStyle/>
          <a:p>
            <a:pPr algn="ctr"/>
            <a:r>
              <a:rPr lang="es-AR" sz="5000" dirty="0">
                <a:solidFill>
                  <a:srgbClr val="002060"/>
                </a:solidFill>
                <a:latin typeface="Arial" panose="020B0604020202020204" pitchFamily="34" charset="0"/>
                <a:cs typeface="Arial" panose="020B0604020202020204" pitchFamily="34" charset="0"/>
              </a:rPr>
              <a:t>Veamos algunos números importantes: </a:t>
            </a:r>
          </a:p>
        </p:txBody>
      </p:sp>
    </p:spTree>
    <p:extLst>
      <p:ext uri="{BB962C8B-B14F-4D97-AF65-F5344CB8AC3E}">
        <p14:creationId xmlns:p14="http://schemas.microsoft.com/office/powerpoint/2010/main" val="3238960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tra Pak Color Scheme">
    <a:dk1>
      <a:srgbClr val="000099"/>
    </a:dk1>
    <a:lt1>
      <a:srgbClr val="FFFFFF"/>
    </a:lt1>
    <a:dk2>
      <a:srgbClr val="3E5FC2"/>
    </a:dk2>
    <a:lt2>
      <a:srgbClr val="000099"/>
    </a:lt2>
    <a:accent1>
      <a:srgbClr val="3E5FC2"/>
    </a:accent1>
    <a:accent2>
      <a:srgbClr val="FF7D17"/>
    </a:accent2>
    <a:accent3>
      <a:srgbClr val="4FA74B"/>
    </a:accent3>
    <a:accent4>
      <a:srgbClr val="FF0000"/>
    </a:accent4>
    <a:accent5>
      <a:srgbClr val="8DA7D7"/>
    </a:accent5>
    <a:accent6>
      <a:srgbClr val="A40000"/>
    </a:accent6>
    <a:hlink>
      <a:srgbClr val="000099"/>
    </a:hlink>
    <a:folHlink>
      <a:srgbClr val="3E5FC2"/>
    </a:folHlink>
  </a:clrScheme>
  <a:fontScheme name="Tetra Pak - Heading and Body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